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316" r:id="rId9"/>
    <p:sldId id="319" r:id="rId10"/>
    <p:sldId id="321" r:id="rId11"/>
    <p:sldId id="318" r:id="rId12"/>
    <p:sldId id="273" r:id="rId13"/>
    <p:sldId id="276" r:id="rId14"/>
    <p:sldId id="277" r:id="rId15"/>
    <p:sldId id="280" r:id="rId16"/>
    <p:sldId id="284" r:id="rId17"/>
    <p:sldId id="288" r:id="rId18"/>
    <p:sldId id="290" r:id="rId19"/>
    <p:sldId id="313" r:id="rId20"/>
    <p:sldId id="293" r:id="rId21"/>
    <p:sldId id="294" r:id="rId22"/>
    <p:sldId id="295" r:id="rId23"/>
    <p:sldId id="296" r:id="rId24"/>
    <p:sldId id="297" r:id="rId25"/>
    <p:sldId id="298" r:id="rId26"/>
    <p:sldId id="317" r:id="rId27"/>
    <p:sldId id="304" r:id="rId28"/>
    <p:sldId id="305" r:id="rId29"/>
    <p:sldId id="306" r:id="rId30"/>
    <p:sldId id="307" r:id="rId31"/>
    <p:sldId id="342" r:id="rId32"/>
  </p:sldIdLst>
  <p:sldSz cx="8089900" cy="8089900"/>
  <p:notesSz cx="8089900" cy="80899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7"/>
  </p:normalViewPr>
  <p:slideViewPr>
    <p:cSldViewPr>
      <p:cViewPr varScale="1">
        <p:scale>
          <a:sx n="93" d="100"/>
          <a:sy n="93" d="100"/>
        </p:scale>
        <p:origin x="243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05200" cy="404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583113" y="0"/>
            <a:ext cx="3505200" cy="4048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FECD9-9F73-9F42-A2F9-B46A5C623DD7}" type="datetimeFigureOut">
              <a:rPr lang="cs-CZ" smtClean="0"/>
              <a:t>18.05.2026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79700" y="1011238"/>
            <a:ext cx="2730500" cy="2730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809625" y="3892550"/>
            <a:ext cx="6470650" cy="3186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7685088"/>
            <a:ext cx="3505200" cy="404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583113" y="7685088"/>
            <a:ext cx="3505200" cy="4048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D0A80-772B-4149-BDA5-248FAB6B8C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98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826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702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545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947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072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266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590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97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53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49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72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352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910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206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3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D0A80-772B-4149-BDA5-248FAB6B8CE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21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6742" y="2507869"/>
            <a:ext cx="6876415" cy="1698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3485" y="4530344"/>
            <a:ext cx="5662930" cy="202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4495" y="1860677"/>
            <a:ext cx="3519106" cy="5339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3832" y="1769364"/>
            <a:ext cx="2199004" cy="412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05" y="7200387"/>
            <a:ext cx="1121842" cy="84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7"/>
          <p:cNvSpPr>
            <a:spLocks noGrp="1"/>
          </p:cNvSpPr>
          <p:nvPr>
            <p:ph type="body" sz="quarter" idx="14"/>
          </p:nvPr>
        </p:nvSpPr>
        <p:spPr>
          <a:xfrm>
            <a:off x="587782" y="494385"/>
            <a:ext cx="7255629" cy="326693"/>
          </a:xfrm>
          <a:prstGeom prst="rect">
            <a:avLst/>
          </a:prstGeom>
        </p:spPr>
        <p:txBody>
          <a:bodyPr lIns="0" tIns="0" rIns="0" bIns="0"/>
          <a:lstStyle>
            <a:lvl1pPr>
              <a:defRPr sz="2123" b="1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87781" y="1407415"/>
            <a:ext cx="7208229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6"/>
          </p:nvPr>
        </p:nvSpPr>
        <p:spPr>
          <a:xfrm>
            <a:off x="1377811" y="7586310"/>
            <a:ext cx="4032310" cy="276999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7"/>
          </p:nvPr>
        </p:nvSpPr>
        <p:spPr>
          <a:xfrm>
            <a:off x="587782" y="7586310"/>
            <a:ext cx="695226" cy="276999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DAE163-4E25-4DB0-A723-8FA62CE9B3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96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947" y="386334"/>
            <a:ext cx="7360005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7653" y="3333369"/>
            <a:ext cx="4276725" cy="2105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0566" y="7523607"/>
            <a:ext cx="2588768" cy="40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4495" y="7523607"/>
            <a:ext cx="1860677" cy="40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24728" y="7523607"/>
            <a:ext cx="1860677" cy="404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a-star.edu.sg/Scholarships" TargetMode="External"/><Relationship Id="rId2" Type="http://schemas.openxmlformats.org/officeDocument/2006/relationships/hyperlink" Target="https://www.a-star.edu.s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zs.cz/sites/default/files/2023-08/SINGAPUR_AStar_stipendia_2023_Studenti_DSP_(ARAP).pdf" TargetMode="External"/><Relationship Id="rId5" Type="http://schemas.openxmlformats.org/officeDocument/2006/relationships/hyperlink" Target="https://www.dzs.cz/sites/default/files/2023-08/SINGAPUR_AStar_stipendia_2023_Absolventi_BSP_MSP_(SINGA).pdf" TargetMode="External"/><Relationship Id="rId4" Type="http://schemas.openxmlformats.org/officeDocument/2006/relationships/hyperlink" Target="https://www.dzs.cz/vyhledavac-stipendii/akademicka-informacni-agentura?f%5b0%5d=scholarship_type:163&amp;f%5b1%5d=scholarships_date:2023&amp;f%5b2%5d=scholarships_country:1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h.fi/en/internationalisation/edufi-fellowshi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s://www.dzs.cz/program/aktion-ceska-republika-rakousko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zs.cz/vyhledavac-stipendii/akademicka-informacni-agentura?f%5b0%5d=scholarship_type:44&amp;f%5b1%5d=scholarships_country:9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6.png"/><Relationship Id="rId7" Type="http://schemas.openxmlformats.org/officeDocument/2006/relationships/hyperlink" Target="https://www.btha.cz/cs/stipendia/studium-v-bavorsk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zs.cz/vyhledavac-stipendii/akademicka-informacni-agentura?f%5b0%5d=scholarship_type:44&amp;f%5b1%5d=scholarships_country:9" TargetMode="External"/><Relationship Id="rId5" Type="http://schemas.openxmlformats.org/officeDocument/2006/relationships/hyperlink" Target="mailto:e-podatelna@dzs.cz" TargetMode="External"/><Relationship Id="rId4" Type="http://schemas.openxmlformats.org/officeDocument/2006/relationships/hyperlink" Target="https://stipsys.uni-passau.de/public/application.xhtml?pID=56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ad.de/de/infos-services-fuer-hochschulen/weiterfuehrende-infos-zu-daad-foerderprogrammen/gssp/" TargetMode="External"/><Relationship Id="rId7" Type="http://schemas.openxmlformats.org/officeDocument/2006/relationships/image" Target="../media/image29.jpg"/><Relationship Id="rId2" Type="http://schemas.openxmlformats.org/officeDocument/2006/relationships/hyperlink" Target="https://www2.daad.de/deutschland/stipendium/datenbank/en/21148-scholarship-database/?status=&amp;origin=16&amp;subjectGrps=&amp;daad=&amp;intention=&amp;q=&amp;page=1&amp;detail=570341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ad.cz/en/find-funding/scholarship-database/?type=a&amp;origin=16&amp;target=16&amp;q=green&amp;status=0&amp;subject=0&amp;onlydaad=1&amp;ph=1&amp;language=en&amp;detail_to_show=57685694" TargetMode="External"/><Relationship Id="rId5" Type="http://schemas.openxmlformats.org/officeDocument/2006/relationships/hyperlink" Target="https://www.daad.cz/en/find-funding/scholarship-database/?type=a&amp;origin=16&amp;target=16&amp;q=green&amp;status=0&amp;subject=0&amp;onlydaad=1&amp;ph=1&amp;language=en&amp;detail_to_show=57685693" TargetMode="External"/><Relationship Id="rId4" Type="http://schemas.openxmlformats.org/officeDocument/2006/relationships/hyperlink" Target="https://www.daad.de/en/study-and-research-in-germany/scholarships/green-hydrog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40aZfIc" TargetMode="External"/><Relationship Id="rId2" Type="http://schemas.openxmlformats.org/officeDocument/2006/relationships/hyperlink" Target="https://international.mendelu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ad.cz/" TargetMode="External"/><Relationship Id="rId3" Type="http://schemas.openxmlformats.org/officeDocument/2006/relationships/image" Target="../media/image32.jpg"/><Relationship Id="rId7" Type="http://schemas.openxmlformats.org/officeDocument/2006/relationships/hyperlink" Target="mailto:info@daad.cz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36.png"/><Relationship Id="rId5" Type="http://schemas.openxmlformats.org/officeDocument/2006/relationships/image" Target="../media/image34.png"/><Relationship Id="rId10" Type="http://schemas.openxmlformats.org/officeDocument/2006/relationships/hyperlink" Target="http://www.instagram.com/daad_ceskarepublika" TargetMode="External"/><Relationship Id="rId4" Type="http://schemas.openxmlformats.org/officeDocument/2006/relationships/image" Target="../media/image33.png"/><Relationship Id="rId9" Type="http://schemas.openxmlformats.org/officeDocument/2006/relationships/hyperlink" Target="http://www.facebook.com/daadceskarepublika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epus.info/" TargetMode="External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0.png"/><Relationship Id="rId26" Type="http://schemas.openxmlformats.org/officeDocument/2006/relationships/hyperlink" Target="http://www.instagram.com/dzs_cz/" TargetMode="External"/><Relationship Id="rId3" Type="http://schemas.openxmlformats.org/officeDocument/2006/relationships/image" Target="../media/image47.png"/><Relationship Id="rId21" Type="http://schemas.openxmlformats.org/officeDocument/2006/relationships/image" Target="../media/image63.jp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59.png"/><Relationship Id="rId25" Type="http://schemas.openxmlformats.org/officeDocument/2006/relationships/hyperlink" Target="http://www.facebook.com/studyincz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hyperlink" Target="mailto:ceepus@dzs.cz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hyperlink" Target="http://www.facebook.com/mladezvakci" TargetMode="External"/><Relationship Id="rId5" Type="http://schemas.openxmlformats.org/officeDocument/2006/relationships/image" Target="../media/image49.png"/><Relationship Id="rId15" Type="http://schemas.openxmlformats.org/officeDocument/2006/relationships/hyperlink" Target="http://www.dzs.cz/" TargetMode="External"/><Relationship Id="rId23" Type="http://schemas.openxmlformats.org/officeDocument/2006/relationships/hyperlink" Target="http://www.facebook.com/erasmusplusCR" TargetMode="External"/><Relationship Id="rId28" Type="http://schemas.openxmlformats.org/officeDocument/2006/relationships/hyperlink" Target="mailto:pavel.rybar@dzs.cz" TargetMode="External"/><Relationship Id="rId10" Type="http://schemas.openxmlformats.org/officeDocument/2006/relationships/image" Target="../media/image54.png"/><Relationship Id="rId19" Type="http://schemas.openxmlformats.org/officeDocument/2006/relationships/image" Target="../media/image61.png"/><Relationship Id="rId31" Type="http://schemas.openxmlformats.org/officeDocument/2006/relationships/hyperlink" Target="http://www.dzs.cz/ceepus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hyperlink" Target="mailto:info@dzs.cz" TargetMode="External"/><Relationship Id="rId22" Type="http://schemas.openxmlformats.org/officeDocument/2006/relationships/hyperlink" Target="http://www.facebook.com/dumzahranicnispoluprace" TargetMode="External"/><Relationship Id="rId27" Type="http://schemas.openxmlformats.org/officeDocument/2006/relationships/hyperlink" Target="mailto:jan.trnka@dzs.cz" TargetMode="External"/><Relationship Id="rId30" Type="http://schemas.openxmlformats.org/officeDocument/2006/relationships/hyperlink" Target="http://www.ceepus.info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ipendien.oeaw.ac.at/preise/naturwissenschaften/ignaz-l-lieben-prei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hyperlink" Target="https://cuni.cz/UK-12275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epus.info/" TargetMode="External"/><Relationship Id="rId3" Type="http://schemas.openxmlformats.org/officeDocument/2006/relationships/hyperlink" Target="https://www.visegradfund.org/scholarships" TargetMode="External"/><Relationship Id="rId7" Type="http://schemas.openxmlformats.org/officeDocument/2006/relationships/hyperlink" Target="https://www.btha.cz/cs/stipendia/studium-v-bavorsku" TargetMode="External"/><Relationship Id="rId2" Type="http://schemas.openxmlformats.org/officeDocument/2006/relationships/hyperlink" Target="https://fulbright.gov.cz/stipendia/zakladni-informac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aad.cz/cs/najit-stipendium/databaze-stipendii/?type=a&amp;origin=16&amp;subjectgroup=G&amp;q=0&amp;status=3&amp;onlydaad=1&amp;language=en&amp;id=0&amp;pg=2&amp;detail_to_show=57135743" TargetMode="External"/><Relationship Id="rId5" Type="http://schemas.openxmlformats.org/officeDocument/2006/relationships/hyperlink" Target="https://www.oph.fi/en/development/edufi-fellowship" TargetMode="External"/><Relationship Id="rId4" Type="http://schemas.openxmlformats.org/officeDocument/2006/relationships/hyperlink" Target="https://www.a-star.edu.sg/Scholarships" TargetMode="External"/><Relationship Id="rId9" Type="http://schemas.openxmlformats.org/officeDocument/2006/relationships/hyperlink" Target="https://www.dzs.cz/program/akademicka-informacni-agentura/vyjezdy-pobyty#studenti-akademicti-pracovnici-verejnych-v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ternational.mendelu.cz/student/prakticke-staze/erasmus/?psn=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zs.cz/program/akademicka-informacni-agentura/vyjezdy-pobyty#studenti-akademicti-pracovnici-verejnych-vs" TargetMode="External"/><Relationship Id="rId2" Type="http://schemas.openxmlformats.org/officeDocument/2006/relationships/hyperlink" Target="https://www.dzs.cz/vyhledavac-stipendii/akademicka-informacni-agentura?f%5b0%5d=scholarship_type:1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.visegradfund.org/Account/Log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www.visegradfund.org/apply/mobilities/visegrad-fellowships/?c=about" TargetMode="External"/><Relationship Id="rId4" Type="http://schemas.openxmlformats.org/officeDocument/2006/relationships/hyperlink" Target="https://www.dzs.cz/sites/default/files/2023-05/Visegrad%20Fellowship%20Program%20-%20trvale%20platne_1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egradfund.org/apply/mobilities/visegrad-taiwan-scholarship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22250" y="36830"/>
            <a:ext cx="8089391" cy="8053070"/>
            <a:chOff x="21590" y="38300"/>
            <a:chExt cx="8089391" cy="8374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90" y="38300"/>
              <a:ext cx="8089391" cy="83746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90" y="6518636"/>
              <a:ext cx="504444" cy="18943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3532" y="3511550"/>
            <a:ext cx="4902835" cy="123317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60"/>
              </a:spcBef>
            </a:pPr>
            <a:r>
              <a:rPr dirty="0">
                <a:solidFill>
                  <a:srgbClr val="FFFFFF"/>
                </a:solidFill>
              </a:rPr>
              <a:t>Možnosti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mobilit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pro </a:t>
            </a:r>
            <a:r>
              <a:rPr dirty="0">
                <a:solidFill>
                  <a:srgbClr val="FFFFFF"/>
                </a:solidFill>
              </a:rPr>
              <a:t>PhD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studenty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0350" y="599654"/>
            <a:ext cx="7642403" cy="369332"/>
          </a:xfrm>
        </p:spPr>
        <p:txBody>
          <a:bodyPr/>
          <a:lstStyle/>
          <a:p>
            <a:r>
              <a:rPr lang="cs-CZ" sz="2400" b="0" dirty="0">
                <a:solidFill>
                  <a:srgbClr val="C00000"/>
                </a:solidFill>
              </a:rPr>
              <a:t>Studentské</a:t>
            </a:r>
            <a:r>
              <a:rPr lang="cs-CZ" sz="2400" b="0" spc="50" dirty="0">
                <a:solidFill>
                  <a:srgbClr val="C00000"/>
                </a:solidFill>
              </a:rPr>
              <a:t> </a:t>
            </a:r>
            <a:r>
              <a:rPr lang="cs-CZ" sz="2400" b="0" dirty="0">
                <a:solidFill>
                  <a:srgbClr val="C00000"/>
                </a:solidFill>
              </a:rPr>
              <a:t>stipendium</a:t>
            </a:r>
            <a:r>
              <a:rPr lang="cs-CZ" sz="2400" b="0" spc="40" dirty="0">
                <a:solidFill>
                  <a:srgbClr val="C00000"/>
                </a:solidFill>
              </a:rPr>
              <a:t> Singapur</a:t>
            </a:r>
            <a:endParaRPr lang="cs-CZ" sz="2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3935" y="1134490"/>
            <a:ext cx="7134483" cy="1723549"/>
          </a:xfrm>
        </p:spPr>
        <p:txBody>
          <a:bodyPr/>
          <a:lstStyle/>
          <a:p>
            <a:pPr algn="l"/>
            <a:r>
              <a:rPr lang="cs-CZ" sz="1600" b="1" dirty="0"/>
              <a:t>Singapur – stipendia agentury A*STAR</a:t>
            </a:r>
          </a:p>
          <a:p>
            <a:pPr algn="l"/>
            <a:r>
              <a:rPr lang="cs-CZ" sz="1600" dirty="0"/>
              <a:t>Singapurská agentura </a:t>
            </a:r>
            <a:r>
              <a:rPr lang="cs-CZ" sz="1600" b="1" dirty="0">
                <a:hlinkClick r:id="rId2"/>
              </a:rPr>
              <a:t>A*STAR (</a:t>
            </a:r>
            <a:r>
              <a:rPr lang="cs-CZ" sz="1600" b="1" dirty="0" err="1">
                <a:hlinkClick r:id="rId2"/>
              </a:rPr>
              <a:t>Agency</a:t>
            </a:r>
            <a:r>
              <a:rPr lang="cs-CZ" sz="1600" b="1" dirty="0">
                <a:hlinkClick r:id="rId2"/>
              </a:rPr>
              <a:t> </a:t>
            </a:r>
            <a:r>
              <a:rPr lang="cs-CZ" sz="1600" b="1" dirty="0" err="1">
                <a:hlinkClick r:id="rId2"/>
              </a:rPr>
              <a:t>for</a:t>
            </a:r>
            <a:r>
              <a:rPr lang="cs-CZ" sz="1600" b="1" dirty="0">
                <a:hlinkClick r:id="rId2"/>
              </a:rPr>
              <a:t> Science, Technology and </a:t>
            </a:r>
            <a:r>
              <a:rPr lang="cs-CZ" sz="1600" b="1" dirty="0" err="1">
                <a:hlinkClick r:id="rId2"/>
              </a:rPr>
              <a:t>Research</a:t>
            </a:r>
            <a:r>
              <a:rPr lang="cs-CZ" sz="1600" b="1" dirty="0">
                <a:hlinkClick r:id="rId2"/>
              </a:rPr>
              <a:t>)</a:t>
            </a:r>
            <a:r>
              <a:rPr lang="cs-CZ" sz="1600" dirty="0"/>
              <a:t> nabízí zahraničním studentům a absolventům studijních oborů v oblasti biomedicínských, technických a technologických věd, fyziky, IT a příbuzných disciplín stipendia k realizaci studijních pobytů na univerzitách v Singapuru.</a:t>
            </a:r>
          </a:p>
          <a:p>
            <a:pPr algn="l"/>
            <a:r>
              <a:rPr lang="cs-CZ" sz="1600" dirty="0"/>
              <a:t> </a:t>
            </a:r>
            <a:r>
              <a:rPr lang="cs-CZ" sz="1600" b="1" dirty="0"/>
              <a:t>Udělováno je několik druhů stipendií: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241" y="5797550"/>
            <a:ext cx="2432529" cy="22923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34950" y="2597150"/>
            <a:ext cx="7772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pPr algn="l"/>
            <a:r>
              <a:rPr lang="cs-CZ" sz="1400" dirty="0"/>
              <a:t>→ </a:t>
            </a:r>
            <a:r>
              <a:rPr lang="cs-CZ" sz="1400" b="1" dirty="0"/>
              <a:t>Singapore International </a:t>
            </a:r>
            <a:r>
              <a:rPr lang="cs-CZ" sz="1400" b="1" dirty="0" err="1"/>
              <a:t>Graduate</a:t>
            </a:r>
            <a:r>
              <a:rPr lang="cs-CZ" sz="1400" b="1" dirty="0"/>
              <a:t> </a:t>
            </a:r>
            <a:r>
              <a:rPr lang="cs-CZ" sz="1400" b="1" dirty="0" err="1"/>
              <a:t>Award</a:t>
            </a:r>
            <a:r>
              <a:rPr lang="cs-CZ" sz="1400" b="1" dirty="0"/>
              <a:t> (SINGA)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/>
              <a:t>Stipendia pro absolventy BSP a MSP určená k absolvování </a:t>
            </a:r>
            <a:r>
              <a:rPr lang="cs-CZ" sz="1400" u="sng" dirty="0"/>
              <a:t>celého DSP</a:t>
            </a:r>
            <a:r>
              <a:rPr lang="cs-CZ" sz="1400" dirty="0"/>
              <a:t> v max. délce 4 roky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b="1" dirty="0"/>
              <a:t>Termíny pro podání žádostí: 1. června </a:t>
            </a:r>
            <a:r>
              <a:rPr lang="cs-CZ" sz="1400" dirty="0"/>
              <a:t>pro přijímací řízení v lednu následujícího roku; </a:t>
            </a:r>
            <a:r>
              <a:rPr lang="cs-CZ" sz="1400" b="1" dirty="0"/>
              <a:t>1. prosince</a:t>
            </a:r>
            <a:r>
              <a:rPr lang="cs-CZ" sz="1400" dirty="0"/>
              <a:t> pro přijímací řízení v srpnu následujícího roku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/>
              <a:t>Další informace: stručně ve </a:t>
            </a:r>
            <a:r>
              <a:rPr lang="cs-CZ" sz="1400" b="1" dirty="0">
                <a:hlinkClick r:id="rId4"/>
              </a:rPr>
              <a:t>vyhledávači stipendií AIA</a:t>
            </a:r>
            <a:r>
              <a:rPr lang="cs-CZ" sz="1400" dirty="0"/>
              <a:t> a v </a:t>
            </a:r>
            <a:r>
              <a:rPr lang="cs-CZ" sz="1400" b="1" dirty="0">
                <a:hlinkClick r:id="rId5"/>
              </a:rPr>
              <a:t>letáku</a:t>
            </a:r>
            <a:r>
              <a:rPr lang="cs-CZ" sz="1400" dirty="0"/>
              <a:t> agentury A*STAR</a:t>
            </a:r>
          </a:p>
          <a:p>
            <a:pPr algn="l"/>
            <a:endParaRPr lang="cs-CZ" sz="1400" dirty="0"/>
          </a:p>
          <a:p>
            <a:pPr algn="l"/>
            <a:r>
              <a:rPr lang="cs-CZ" sz="1400" dirty="0"/>
              <a:t>→ </a:t>
            </a:r>
            <a:r>
              <a:rPr lang="cs-CZ" sz="1400" b="1" dirty="0" err="1"/>
              <a:t>Research</a:t>
            </a:r>
            <a:r>
              <a:rPr lang="cs-CZ" sz="1400" b="1" dirty="0"/>
              <a:t> </a:t>
            </a:r>
            <a:r>
              <a:rPr lang="cs-CZ" sz="1400" b="1" dirty="0" err="1"/>
              <a:t>Attachment</a:t>
            </a:r>
            <a:r>
              <a:rPr lang="cs-CZ" sz="1400" b="1" dirty="0"/>
              <a:t> </a:t>
            </a:r>
            <a:r>
              <a:rPr lang="cs-CZ" sz="1400" b="1" dirty="0" err="1"/>
              <a:t>Programme</a:t>
            </a:r>
            <a:r>
              <a:rPr lang="cs-CZ" sz="1400" b="1" dirty="0"/>
              <a:t> (ARAP)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/>
              <a:t>Výzkumné pobyty pro studenty DSP v délce od 1 do 2 let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/>
              <a:t>Termín pro podání nominací: </a:t>
            </a:r>
            <a:r>
              <a:rPr lang="cs-CZ" sz="1400" b="1" dirty="0"/>
              <a:t>15. května </a:t>
            </a:r>
            <a:r>
              <a:rPr lang="cs-CZ" sz="1400" dirty="0"/>
              <a:t>a </a:t>
            </a:r>
            <a:r>
              <a:rPr lang="cs-CZ" sz="1400" b="1" dirty="0"/>
              <a:t>30. listopadu</a:t>
            </a:r>
            <a:r>
              <a:rPr lang="cs-CZ" sz="1400" dirty="0"/>
              <a:t>.</a:t>
            </a:r>
            <a:r>
              <a:rPr lang="cs-CZ" sz="1400" b="1" dirty="0"/>
              <a:t>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/>
              <a:t>Další informace: stručně ve </a:t>
            </a:r>
            <a:r>
              <a:rPr lang="cs-CZ" sz="1400" b="1" dirty="0">
                <a:hlinkClick r:id="rId4"/>
              </a:rPr>
              <a:t>vyhledávači stipendií AIA</a:t>
            </a:r>
            <a:r>
              <a:rPr lang="cs-CZ" sz="1400" dirty="0"/>
              <a:t> a v </a:t>
            </a:r>
            <a:r>
              <a:rPr lang="cs-CZ" sz="1400" b="1" dirty="0">
                <a:hlinkClick r:id="rId6"/>
              </a:rPr>
              <a:t>letáku</a:t>
            </a:r>
            <a:r>
              <a:rPr lang="cs-CZ" sz="1400" dirty="0"/>
              <a:t> agentury A*STAR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400" dirty="0"/>
              <a:t>Podrobné informace naleznete na stránkách agentury </a:t>
            </a:r>
            <a:r>
              <a:rPr lang="cs-CZ" sz="1400" b="1" dirty="0">
                <a:hlinkClick r:id="rId7"/>
              </a:rPr>
              <a:t>A*STAR</a:t>
            </a:r>
            <a:r>
              <a:rPr lang="cs-CZ" sz="1400" dirty="0"/>
              <a:t>.</a:t>
            </a:r>
          </a:p>
          <a:p>
            <a:endParaRPr 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73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748" y="82550"/>
            <a:ext cx="7360005" cy="914095"/>
          </a:xfrm>
          <a:prstGeom prst="rect">
            <a:avLst/>
          </a:prstGeom>
        </p:spPr>
        <p:txBody>
          <a:bodyPr vert="horz" wrap="square" lIns="0" tIns="547115" rIns="0" bIns="0" rtlCol="0">
            <a:spAutoFit/>
          </a:bodyPr>
          <a:lstStyle/>
          <a:p>
            <a:pPr marL="1100455">
              <a:lnSpc>
                <a:spcPct val="100000"/>
              </a:lnSpc>
              <a:spcBef>
                <a:spcPts val="135"/>
              </a:spcBef>
            </a:pPr>
            <a:r>
              <a:rPr sz="2400" b="0" dirty="0">
                <a:solidFill>
                  <a:srgbClr val="C00000"/>
                </a:solidFill>
                <a:latin typeface="Calibri"/>
                <a:cs typeface="Calibri"/>
              </a:rPr>
              <a:t>Studentské</a:t>
            </a:r>
            <a:r>
              <a:rPr sz="2400" b="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C00000"/>
                </a:solidFill>
                <a:latin typeface="Calibri"/>
                <a:cs typeface="Calibri"/>
              </a:rPr>
              <a:t>stipendium</a:t>
            </a:r>
            <a:r>
              <a:rPr sz="2400" b="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sz="2400" b="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cs-CZ" sz="2400" b="0" spc="80" dirty="0">
                <a:solidFill>
                  <a:srgbClr val="C00000"/>
                </a:solidFill>
                <a:latin typeface="Calibri"/>
                <a:cs typeface="Calibri"/>
              </a:rPr>
              <a:t>Finsk</a:t>
            </a:r>
            <a:r>
              <a:rPr lang="cs-CZ" sz="2400" b="0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071" y="5880100"/>
            <a:ext cx="2323829" cy="22098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3550" y="1377950"/>
            <a:ext cx="7626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600" b="1" dirty="0">
                <a:latin typeface="+mj-lt"/>
              </a:rPr>
              <a:t>Finsko – EDUFI </a:t>
            </a:r>
            <a:r>
              <a:rPr lang="cs-CZ" sz="1600" b="1" dirty="0" err="1">
                <a:latin typeface="+mj-lt"/>
              </a:rPr>
              <a:t>Fellowship</a:t>
            </a:r>
            <a:r>
              <a:rPr lang="cs-CZ" sz="1600" b="1" dirty="0">
                <a:latin typeface="+mj-lt"/>
              </a:rPr>
              <a:t>, stipendia pro doktorandy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Finská národní rada pro vzdělávání (EDUFI) nabízí zahraničním doktorandským studentům stipendia pro </a:t>
            </a:r>
            <a:r>
              <a:rPr lang="cs-CZ" sz="1600" b="1" dirty="0">
                <a:latin typeface="+mj-lt"/>
              </a:rPr>
              <a:t>3–12 měsíční pobyty </a:t>
            </a:r>
            <a:r>
              <a:rPr lang="cs-CZ" sz="1600" dirty="0">
                <a:latin typeface="+mj-lt"/>
              </a:rPr>
              <a:t>na VŠ ve Finsku.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Stipendia jsou určena především pro studenty DSP, kteří plánují získat doktorát či dvojí doktorát, nebo realizovat výzkum na VŠ ve Finsku.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Žádost o stipendium posílá EDUFI příslušná finská VŠ.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Termín pro podání žádostí: </a:t>
            </a:r>
            <a:r>
              <a:rPr lang="cs-CZ" sz="1600" dirty="0">
                <a:latin typeface="+mj-lt"/>
              </a:rPr>
              <a:t>průběžně, </a:t>
            </a:r>
            <a:r>
              <a:rPr lang="cs-CZ" sz="1600" b="1" dirty="0">
                <a:latin typeface="+mj-lt"/>
              </a:rPr>
              <a:t>nejméně 5 měsíců před plánovaným zahájením pobytu.</a:t>
            </a:r>
            <a:br>
              <a:rPr lang="cs-CZ" sz="1600" b="1" dirty="0">
                <a:latin typeface="+mj-lt"/>
              </a:rPr>
            </a:br>
            <a:r>
              <a:rPr lang="cs-CZ" sz="1600" dirty="0">
                <a:latin typeface="+mj-lt"/>
              </a:rPr>
              <a:t>Bližší informace naleznete </a:t>
            </a:r>
            <a:r>
              <a:rPr lang="cs-CZ" sz="1600" dirty="0">
                <a:latin typeface="+mj-lt"/>
                <a:hlinkClick r:id="rId4"/>
              </a:rPr>
              <a:t>zde</a:t>
            </a:r>
            <a:r>
              <a:rPr lang="cs-CZ" sz="1600" dirty="0">
                <a:latin typeface="+mj-lt"/>
              </a:rPr>
              <a:t>.</a:t>
            </a:r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3616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23203" y="3553968"/>
            <a:ext cx="1710055" cy="2185670"/>
            <a:chOff x="5823203" y="3553968"/>
            <a:chExt cx="1710055" cy="21856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2516" y="5230597"/>
              <a:ext cx="402087" cy="3120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23203" y="3553968"/>
              <a:ext cx="1710055" cy="2185670"/>
            </a:xfrm>
            <a:custGeom>
              <a:avLst/>
              <a:gdLst/>
              <a:ahLst/>
              <a:cxnLst/>
              <a:rect l="l" t="t" r="r" b="b"/>
              <a:pathLst>
                <a:path w="1710054" h="2185670">
                  <a:moveTo>
                    <a:pt x="1709927" y="0"/>
                  </a:moveTo>
                  <a:lnTo>
                    <a:pt x="0" y="0"/>
                  </a:lnTo>
                  <a:lnTo>
                    <a:pt x="0" y="2185162"/>
                  </a:lnTo>
                  <a:lnTo>
                    <a:pt x="1709927" y="2185162"/>
                  </a:lnTo>
                  <a:lnTo>
                    <a:pt x="1709927" y="0"/>
                  </a:lnTo>
                  <a:close/>
                </a:path>
              </a:pathLst>
            </a:custGeom>
            <a:solidFill>
              <a:srgbClr val="82B6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0643" y="2096286"/>
            <a:ext cx="4394835" cy="8604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90"/>
              </a:spcBef>
            </a:pPr>
            <a:r>
              <a:rPr sz="2400" b="0" spc="120" dirty="0">
                <a:latin typeface="Calibri"/>
                <a:cs typeface="Calibri"/>
              </a:rPr>
              <a:t>Stipendia</a:t>
            </a:r>
            <a:r>
              <a:rPr sz="2400" b="0" spc="204" dirty="0">
                <a:latin typeface="Calibri"/>
                <a:cs typeface="Calibri"/>
              </a:rPr>
              <a:t> </a:t>
            </a:r>
            <a:r>
              <a:rPr sz="2400" b="0" spc="110" dirty="0">
                <a:latin typeface="Calibri"/>
                <a:cs typeface="Calibri"/>
              </a:rPr>
              <a:t>udělovaná</a:t>
            </a:r>
            <a:r>
              <a:rPr sz="2400" b="0" spc="175" dirty="0">
                <a:latin typeface="Calibri"/>
                <a:cs typeface="Calibri"/>
              </a:rPr>
              <a:t> </a:t>
            </a:r>
            <a:r>
              <a:rPr sz="2400" b="0" spc="65" dirty="0">
                <a:latin typeface="Calibri"/>
                <a:cs typeface="Calibri"/>
              </a:rPr>
              <a:t>na</a:t>
            </a:r>
            <a:r>
              <a:rPr sz="2400" b="0" spc="165" dirty="0">
                <a:latin typeface="Calibri"/>
                <a:cs typeface="Calibri"/>
              </a:rPr>
              <a:t> </a:t>
            </a:r>
            <a:r>
              <a:rPr sz="2400" b="0" spc="95" dirty="0">
                <a:latin typeface="Calibri"/>
                <a:cs typeface="Calibri"/>
              </a:rPr>
              <a:t>základě </a:t>
            </a:r>
            <a:r>
              <a:rPr sz="2400" b="0" spc="130" dirty="0">
                <a:latin typeface="Calibri"/>
                <a:cs typeface="Calibri"/>
              </a:rPr>
              <a:t>mezinárodních</a:t>
            </a:r>
            <a:r>
              <a:rPr sz="2400" b="0" spc="280" dirty="0">
                <a:latin typeface="Calibri"/>
                <a:cs typeface="Calibri"/>
              </a:rPr>
              <a:t> </a:t>
            </a:r>
            <a:r>
              <a:rPr sz="2400" b="0" spc="105" dirty="0">
                <a:latin typeface="Calibri"/>
                <a:cs typeface="Calibri"/>
              </a:rPr>
              <a:t>smluv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7536" y="3537585"/>
            <a:ext cx="4272915" cy="62928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204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dirty="0">
                <a:latin typeface="Calibri"/>
                <a:cs typeface="Calibri"/>
              </a:rPr>
              <a:t>hrazená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ze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státního</a:t>
            </a:r>
            <a:r>
              <a:rPr sz="1200" spc="2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rozpočtu</a:t>
            </a:r>
            <a:r>
              <a:rPr sz="1200" spc="3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ČR</a:t>
            </a:r>
            <a:r>
              <a:rPr sz="1200" spc="2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nebo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partnerské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země,</a:t>
            </a:r>
            <a:endParaRPr sz="1200" dirty="0">
              <a:latin typeface="Calibri"/>
              <a:cs typeface="Calibri"/>
            </a:endParaRPr>
          </a:p>
          <a:p>
            <a:pPr marL="218440"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latin typeface="Calibri"/>
                <a:cs typeface="Calibri"/>
              </a:rPr>
              <a:t>se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kterou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ČR</a:t>
            </a:r>
            <a:r>
              <a:rPr sz="1200" spc="1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uzavřela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oboustrannou</a:t>
            </a:r>
            <a:r>
              <a:rPr sz="1200" b="1" spc="13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smlouvu</a:t>
            </a:r>
            <a:r>
              <a:rPr sz="1200" b="1" spc="17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160" dirty="0">
                <a:latin typeface="Calibri"/>
                <a:cs typeface="Calibri"/>
              </a:rPr>
              <a:t> </a:t>
            </a:r>
            <a:r>
              <a:rPr sz="1200" b="1" spc="35" dirty="0">
                <a:latin typeface="Calibri"/>
                <a:cs typeface="Calibri"/>
              </a:rPr>
              <a:t>spolupráci</a:t>
            </a:r>
            <a:endParaRPr sz="1200" dirty="0">
              <a:latin typeface="Calibri"/>
              <a:cs typeface="Calibri"/>
            </a:endParaRPr>
          </a:p>
          <a:p>
            <a:pPr marL="218440">
              <a:lnSpc>
                <a:spcPct val="100000"/>
              </a:lnSpc>
              <a:spcBef>
                <a:spcPts val="215"/>
              </a:spcBef>
            </a:pPr>
            <a:r>
              <a:rPr sz="1200" b="1" dirty="0">
                <a:latin typeface="Calibri"/>
                <a:cs typeface="Calibri"/>
              </a:rPr>
              <a:t>ve</a:t>
            </a:r>
            <a:r>
              <a:rPr sz="1200" b="1" spc="150" dirty="0">
                <a:latin typeface="Calibri"/>
                <a:cs typeface="Calibri"/>
              </a:rPr>
              <a:t> </a:t>
            </a:r>
            <a:r>
              <a:rPr sz="1200" b="1" spc="35" dirty="0">
                <a:latin typeface="Calibri"/>
                <a:cs typeface="Calibri"/>
              </a:rPr>
              <a:t>vzdělávání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7536" y="4267581"/>
            <a:ext cx="3992245" cy="1026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dirty="0">
                <a:latin typeface="+mj-lt"/>
                <a:cs typeface="Calibri"/>
              </a:rPr>
              <a:t>cílem</a:t>
            </a:r>
            <a:r>
              <a:rPr sz="1200" spc="13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je</a:t>
            </a:r>
            <a:r>
              <a:rPr sz="1200" spc="114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podpora</a:t>
            </a:r>
            <a:r>
              <a:rPr sz="1200" spc="22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v</a:t>
            </a:r>
            <a:r>
              <a:rPr sz="1200" spc="22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rámci</a:t>
            </a:r>
            <a:r>
              <a:rPr sz="1200" spc="22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státních</a:t>
            </a:r>
            <a:r>
              <a:rPr sz="1200" spc="235" dirty="0">
                <a:latin typeface="+mj-lt"/>
                <a:cs typeface="Calibri"/>
              </a:rPr>
              <a:t> </a:t>
            </a:r>
            <a:r>
              <a:rPr sz="1200" spc="-10" dirty="0">
                <a:latin typeface="+mj-lt"/>
                <a:cs typeface="Calibri"/>
              </a:rPr>
              <a:t>institucí</a:t>
            </a:r>
            <a:endParaRPr sz="1200" dirty="0">
              <a:latin typeface="+mj-lt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900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dirty="0">
                <a:latin typeface="+mj-lt"/>
                <a:cs typeface="Calibri"/>
              </a:rPr>
              <a:t>stipendia</a:t>
            </a:r>
            <a:r>
              <a:rPr sz="1200" spc="254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jsou</a:t>
            </a:r>
            <a:r>
              <a:rPr sz="1200" spc="240" dirty="0">
                <a:latin typeface="+mj-lt"/>
                <a:cs typeface="Calibri"/>
              </a:rPr>
              <a:t> </a:t>
            </a:r>
            <a:r>
              <a:rPr sz="1200" spc="-10" dirty="0">
                <a:latin typeface="+mj-lt"/>
                <a:cs typeface="Calibri"/>
              </a:rPr>
              <a:t>určená</a:t>
            </a:r>
            <a:endParaRPr sz="1200" dirty="0">
              <a:latin typeface="+mj-lt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620"/>
              </a:spcBef>
            </a:pPr>
            <a:r>
              <a:rPr sz="1200" dirty="0">
                <a:latin typeface="+mj-lt"/>
                <a:cs typeface="Symbol"/>
              </a:rPr>
              <a:t></a:t>
            </a:r>
            <a:r>
              <a:rPr sz="1200" spc="375" dirty="0">
                <a:latin typeface="+mj-lt"/>
                <a:cs typeface="Times New Roman"/>
              </a:rPr>
              <a:t> </a:t>
            </a:r>
            <a:r>
              <a:rPr sz="1200" b="1" spc="55" dirty="0">
                <a:latin typeface="+mj-lt"/>
                <a:cs typeface="Calibri"/>
              </a:rPr>
              <a:t>především</a:t>
            </a:r>
            <a:r>
              <a:rPr sz="1200" b="1" spc="140" dirty="0">
                <a:latin typeface="+mj-lt"/>
                <a:cs typeface="Calibri"/>
              </a:rPr>
              <a:t> </a:t>
            </a:r>
            <a:r>
              <a:rPr sz="1200" b="1" dirty="0">
                <a:latin typeface="+mj-lt"/>
                <a:cs typeface="Calibri"/>
              </a:rPr>
              <a:t>pro</a:t>
            </a:r>
            <a:r>
              <a:rPr sz="1200" b="1" spc="130" dirty="0">
                <a:latin typeface="+mj-lt"/>
                <a:cs typeface="Calibri"/>
              </a:rPr>
              <a:t> </a:t>
            </a:r>
            <a:r>
              <a:rPr sz="1200" b="1" spc="65" dirty="0">
                <a:latin typeface="+mj-lt"/>
                <a:cs typeface="Calibri"/>
              </a:rPr>
              <a:t>studenty</a:t>
            </a:r>
            <a:r>
              <a:rPr sz="1200" b="1" spc="140" dirty="0">
                <a:latin typeface="+mj-lt"/>
                <a:cs typeface="Calibri"/>
              </a:rPr>
              <a:t> </a:t>
            </a:r>
            <a:r>
              <a:rPr sz="1200" b="1" dirty="0">
                <a:latin typeface="+mj-lt"/>
                <a:cs typeface="Calibri"/>
              </a:rPr>
              <a:t>&amp;</a:t>
            </a:r>
            <a:r>
              <a:rPr sz="1200" b="1" spc="90" dirty="0">
                <a:latin typeface="+mj-lt"/>
                <a:cs typeface="Calibri"/>
              </a:rPr>
              <a:t> </a:t>
            </a:r>
            <a:r>
              <a:rPr sz="1200" b="1" spc="50" dirty="0">
                <a:latin typeface="+mj-lt"/>
                <a:cs typeface="Calibri"/>
              </a:rPr>
              <a:t>pedagogy</a:t>
            </a:r>
            <a:r>
              <a:rPr sz="1200" b="1" spc="185" dirty="0">
                <a:latin typeface="+mj-lt"/>
                <a:cs typeface="Calibri"/>
              </a:rPr>
              <a:t> </a:t>
            </a:r>
            <a:r>
              <a:rPr sz="1200" b="1" spc="50" dirty="0">
                <a:latin typeface="+mj-lt"/>
                <a:cs typeface="Calibri"/>
              </a:rPr>
              <a:t>veřejných</a:t>
            </a:r>
            <a:r>
              <a:rPr sz="1200" b="1" spc="220" dirty="0">
                <a:latin typeface="+mj-lt"/>
                <a:cs typeface="Calibri"/>
              </a:rPr>
              <a:t> </a:t>
            </a:r>
            <a:r>
              <a:rPr sz="1200" b="1" spc="45" dirty="0">
                <a:latin typeface="+mj-lt"/>
                <a:cs typeface="Calibri"/>
              </a:rPr>
              <a:t>VŠ </a:t>
            </a:r>
            <a:endParaRPr sz="1200" dirty="0">
              <a:latin typeface="+mj-lt"/>
              <a:cs typeface="Calibri"/>
            </a:endParaRPr>
          </a:p>
          <a:p>
            <a:pPr marL="17399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+mj-lt"/>
                <a:cs typeface="Symbol"/>
              </a:rPr>
              <a:t></a:t>
            </a:r>
            <a:r>
              <a:rPr sz="1200" spc="110" dirty="0">
                <a:latin typeface="+mj-lt"/>
                <a:cs typeface="Times New Roman"/>
              </a:rPr>
              <a:t>  </a:t>
            </a:r>
            <a:r>
              <a:rPr sz="1200" dirty="0">
                <a:latin typeface="+mj-lt"/>
                <a:cs typeface="Calibri"/>
              </a:rPr>
              <a:t>někdy</a:t>
            </a:r>
            <a:r>
              <a:rPr sz="1200" spc="23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pro</a:t>
            </a:r>
            <a:r>
              <a:rPr sz="1200" spc="22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vědecké</a:t>
            </a:r>
            <a:r>
              <a:rPr sz="1200" spc="24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pracovníky</a:t>
            </a:r>
            <a:r>
              <a:rPr sz="1200" spc="28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státních</a:t>
            </a:r>
            <a:r>
              <a:rPr sz="1200" spc="285" dirty="0">
                <a:latin typeface="+mj-lt"/>
                <a:cs typeface="Calibri"/>
              </a:rPr>
              <a:t> </a:t>
            </a:r>
            <a:r>
              <a:rPr sz="1200" spc="-10" dirty="0">
                <a:latin typeface="+mj-lt"/>
                <a:cs typeface="Calibri"/>
              </a:rPr>
              <a:t>institucí</a:t>
            </a:r>
            <a:endParaRPr sz="1200" dirty="0">
              <a:latin typeface="+mj-lt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4267" y="2398776"/>
            <a:ext cx="1441704" cy="1027176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23203" y="3553968"/>
            <a:ext cx="1710055" cy="218567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87960" marR="191135">
              <a:lnSpc>
                <a:spcPct val="111400"/>
              </a:lnSpc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Stipendia</a:t>
            </a:r>
            <a:r>
              <a:rPr sz="105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05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základě </a:t>
            </a:r>
            <a:r>
              <a:rPr sz="1050" spc="10" dirty="0">
                <a:solidFill>
                  <a:srgbClr val="FFFFFF"/>
                </a:solidFill>
                <a:latin typeface="Calibri"/>
                <a:cs typeface="Calibri"/>
              </a:rPr>
              <a:t>mezinárodních</a:t>
            </a:r>
            <a:r>
              <a:rPr sz="1050" spc="14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smluv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umožňují</a:t>
            </a:r>
            <a:r>
              <a:rPr sz="1050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vyjet</a:t>
            </a:r>
            <a:r>
              <a:rPr sz="105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zhruba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105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0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zemí.</a:t>
            </a:r>
            <a:endParaRPr sz="1050" dirty="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  <a:spcBef>
                <a:spcPts val="740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Většina</a:t>
            </a:r>
            <a:r>
              <a:rPr sz="1050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destinací</a:t>
            </a:r>
            <a:r>
              <a:rPr sz="1050" spc="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endParaRPr sz="1050" dirty="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  <a:spcBef>
                <a:spcPts val="14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Evropě</a:t>
            </a:r>
            <a:r>
              <a:rPr sz="105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Asii.</a:t>
            </a:r>
            <a:endParaRPr sz="105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851904" y="5152644"/>
            <a:ext cx="454659" cy="367030"/>
            <a:chOff x="6851904" y="5152644"/>
            <a:chExt cx="454659" cy="3670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2955" y="5152644"/>
              <a:ext cx="119125" cy="18046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51904" y="5203190"/>
              <a:ext cx="454659" cy="316865"/>
            </a:xfrm>
            <a:custGeom>
              <a:avLst/>
              <a:gdLst/>
              <a:ahLst/>
              <a:cxnLst/>
              <a:rect l="l" t="t" r="r" b="b"/>
              <a:pathLst>
                <a:path w="454659" h="316864">
                  <a:moveTo>
                    <a:pt x="102235" y="5587"/>
                  </a:moveTo>
                  <a:lnTo>
                    <a:pt x="0" y="56514"/>
                  </a:lnTo>
                  <a:lnTo>
                    <a:pt x="0" y="316483"/>
                  </a:lnTo>
                  <a:lnTo>
                    <a:pt x="110109" y="261619"/>
                  </a:lnTo>
                  <a:lnTo>
                    <a:pt x="34036" y="261619"/>
                  </a:lnTo>
                  <a:lnTo>
                    <a:pt x="34036" y="77343"/>
                  </a:lnTo>
                  <a:lnTo>
                    <a:pt x="102235" y="43433"/>
                  </a:lnTo>
                  <a:lnTo>
                    <a:pt x="102235" y="5587"/>
                  </a:lnTo>
                  <a:close/>
                </a:path>
                <a:path w="454659" h="316864">
                  <a:moveTo>
                    <a:pt x="189628" y="259969"/>
                  </a:moveTo>
                  <a:lnTo>
                    <a:pt x="113538" y="259969"/>
                  </a:lnTo>
                  <a:lnTo>
                    <a:pt x="227075" y="316483"/>
                  </a:lnTo>
                  <a:lnTo>
                    <a:pt x="314451" y="272922"/>
                  </a:lnTo>
                  <a:lnTo>
                    <a:pt x="215646" y="272922"/>
                  </a:lnTo>
                  <a:lnTo>
                    <a:pt x="189628" y="259969"/>
                  </a:lnTo>
                  <a:close/>
                </a:path>
                <a:path w="454659" h="316864">
                  <a:moveTo>
                    <a:pt x="416674" y="259969"/>
                  </a:moveTo>
                  <a:lnTo>
                    <a:pt x="340614" y="259969"/>
                  </a:lnTo>
                  <a:lnTo>
                    <a:pt x="454151" y="316483"/>
                  </a:lnTo>
                  <a:lnTo>
                    <a:pt x="454151" y="261619"/>
                  </a:lnTo>
                  <a:lnTo>
                    <a:pt x="419989" y="261619"/>
                  </a:lnTo>
                  <a:lnTo>
                    <a:pt x="416674" y="259969"/>
                  </a:lnTo>
                  <a:close/>
                </a:path>
                <a:path w="454659" h="316864">
                  <a:moveTo>
                    <a:pt x="215646" y="50800"/>
                  </a:moveTo>
                  <a:lnTo>
                    <a:pt x="215646" y="272922"/>
                  </a:lnTo>
                  <a:lnTo>
                    <a:pt x="238378" y="272922"/>
                  </a:lnTo>
                  <a:lnTo>
                    <a:pt x="238378" y="88645"/>
                  </a:lnTo>
                  <a:lnTo>
                    <a:pt x="278765" y="68325"/>
                  </a:lnTo>
                  <a:lnTo>
                    <a:pt x="273176" y="56514"/>
                  </a:lnTo>
                  <a:lnTo>
                    <a:pt x="227075" y="56514"/>
                  </a:lnTo>
                  <a:lnTo>
                    <a:pt x="215646" y="50800"/>
                  </a:lnTo>
                  <a:close/>
                </a:path>
                <a:path w="454659" h="316864">
                  <a:moveTo>
                    <a:pt x="351917" y="152526"/>
                  </a:moveTo>
                  <a:lnTo>
                    <a:pt x="329184" y="152526"/>
                  </a:lnTo>
                  <a:lnTo>
                    <a:pt x="329184" y="227710"/>
                  </a:lnTo>
                  <a:lnTo>
                    <a:pt x="238378" y="272922"/>
                  </a:lnTo>
                  <a:lnTo>
                    <a:pt x="314451" y="272922"/>
                  </a:lnTo>
                  <a:lnTo>
                    <a:pt x="340614" y="259969"/>
                  </a:lnTo>
                  <a:lnTo>
                    <a:pt x="416674" y="259969"/>
                  </a:lnTo>
                  <a:lnTo>
                    <a:pt x="351917" y="227710"/>
                  </a:lnTo>
                  <a:lnTo>
                    <a:pt x="351917" y="152526"/>
                  </a:lnTo>
                  <a:close/>
                </a:path>
                <a:path w="454659" h="316864">
                  <a:moveTo>
                    <a:pt x="113538" y="0"/>
                  </a:moveTo>
                  <a:lnTo>
                    <a:pt x="102235" y="5587"/>
                  </a:lnTo>
                  <a:lnTo>
                    <a:pt x="102235" y="227710"/>
                  </a:lnTo>
                  <a:lnTo>
                    <a:pt x="34036" y="261619"/>
                  </a:lnTo>
                  <a:lnTo>
                    <a:pt x="110109" y="261619"/>
                  </a:lnTo>
                  <a:lnTo>
                    <a:pt x="113538" y="259969"/>
                  </a:lnTo>
                  <a:lnTo>
                    <a:pt x="189628" y="259969"/>
                  </a:lnTo>
                  <a:lnTo>
                    <a:pt x="124841" y="227710"/>
                  </a:lnTo>
                  <a:lnTo>
                    <a:pt x="124841" y="43433"/>
                  </a:lnTo>
                  <a:lnTo>
                    <a:pt x="200914" y="43433"/>
                  </a:lnTo>
                  <a:lnTo>
                    <a:pt x="113538" y="0"/>
                  </a:lnTo>
                  <a:close/>
                </a:path>
                <a:path w="454659" h="316864">
                  <a:moveTo>
                    <a:pt x="416687" y="37845"/>
                  </a:moveTo>
                  <a:lnTo>
                    <a:pt x="402463" y="68325"/>
                  </a:lnTo>
                  <a:lnTo>
                    <a:pt x="419989" y="77343"/>
                  </a:lnTo>
                  <a:lnTo>
                    <a:pt x="419989" y="261619"/>
                  </a:lnTo>
                  <a:lnTo>
                    <a:pt x="454151" y="261619"/>
                  </a:lnTo>
                  <a:lnTo>
                    <a:pt x="454151" y="56514"/>
                  </a:lnTo>
                  <a:lnTo>
                    <a:pt x="416687" y="37845"/>
                  </a:lnTo>
                  <a:close/>
                </a:path>
                <a:path w="454659" h="316864">
                  <a:moveTo>
                    <a:pt x="200914" y="43433"/>
                  </a:moveTo>
                  <a:lnTo>
                    <a:pt x="124841" y="43433"/>
                  </a:lnTo>
                  <a:lnTo>
                    <a:pt x="215646" y="88645"/>
                  </a:lnTo>
                  <a:lnTo>
                    <a:pt x="215646" y="50800"/>
                  </a:lnTo>
                  <a:lnTo>
                    <a:pt x="200914" y="43433"/>
                  </a:lnTo>
                  <a:close/>
                </a:path>
                <a:path w="454659" h="316864">
                  <a:moveTo>
                    <a:pt x="264541" y="37845"/>
                  </a:moveTo>
                  <a:lnTo>
                    <a:pt x="227075" y="56514"/>
                  </a:lnTo>
                  <a:lnTo>
                    <a:pt x="273176" y="56514"/>
                  </a:lnTo>
                  <a:lnTo>
                    <a:pt x="264541" y="378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5678" y="387350"/>
            <a:ext cx="4395470" cy="861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95"/>
              </a:spcBef>
            </a:pPr>
            <a:r>
              <a:rPr sz="2400" b="0" spc="120" dirty="0">
                <a:latin typeface="Calibri"/>
                <a:cs typeface="Calibri"/>
              </a:rPr>
              <a:t>Stipendia</a:t>
            </a:r>
            <a:r>
              <a:rPr sz="2400" b="0" spc="215" dirty="0">
                <a:latin typeface="Calibri"/>
                <a:cs typeface="Calibri"/>
              </a:rPr>
              <a:t> </a:t>
            </a:r>
            <a:r>
              <a:rPr sz="2400" b="0" spc="105" dirty="0">
                <a:latin typeface="Calibri"/>
                <a:cs typeface="Calibri"/>
              </a:rPr>
              <a:t>udělovaná</a:t>
            </a:r>
            <a:r>
              <a:rPr sz="2400" b="0" spc="204" dirty="0">
                <a:latin typeface="Calibri"/>
                <a:cs typeface="Calibri"/>
              </a:rPr>
              <a:t> </a:t>
            </a:r>
            <a:r>
              <a:rPr sz="2400" b="0" spc="65" dirty="0">
                <a:latin typeface="Calibri"/>
                <a:cs typeface="Calibri"/>
              </a:rPr>
              <a:t>na</a:t>
            </a:r>
            <a:r>
              <a:rPr sz="2400" b="0" spc="170" dirty="0">
                <a:latin typeface="Calibri"/>
                <a:cs typeface="Calibri"/>
              </a:rPr>
              <a:t> </a:t>
            </a:r>
            <a:r>
              <a:rPr sz="2400" b="0" spc="95" dirty="0">
                <a:latin typeface="Calibri"/>
                <a:cs typeface="Calibri"/>
              </a:rPr>
              <a:t>základě </a:t>
            </a:r>
            <a:r>
              <a:rPr sz="2400" b="0" spc="130" dirty="0">
                <a:latin typeface="Calibri"/>
                <a:cs typeface="Calibri"/>
              </a:rPr>
              <a:t>mezinárodních</a:t>
            </a:r>
            <a:r>
              <a:rPr sz="2400" b="0" spc="290" dirty="0">
                <a:latin typeface="Calibri"/>
                <a:cs typeface="Calibri"/>
              </a:rPr>
              <a:t> </a:t>
            </a:r>
            <a:r>
              <a:rPr sz="2400" b="0" spc="105" dirty="0">
                <a:latin typeface="Calibri"/>
                <a:cs typeface="Calibri"/>
              </a:rPr>
              <a:t>smluv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150" y="158750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9350" y="1397537"/>
            <a:ext cx="3813175" cy="3644587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600" b="1" spc="50" dirty="0">
                <a:latin typeface="Calibri"/>
                <a:cs typeface="Calibri"/>
              </a:rPr>
              <a:t>Německo</a:t>
            </a:r>
            <a:endParaRPr sz="1600" dirty="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395"/>
              </a:spcBef>
            </a:pPr>
            <a:r>
              <a:rPr sz="1600" dirty="0">
                <a:latin typeface="Calibri"/>
                <a:cs typeface="Calibri"/>
              </a:rPr>
              <a:t>Německá</a:t>
            </a:r>
            <a:r>
              <a:rPr sz="1600" spc="3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akademická</a:t>
            </a:r>
            <a:r>
              <a:rPr sz="1600" spc="3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výměnná</a:t>
            </a:r>
            <a:r>
              <a:rPr sz="1600" spc="3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služba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spc="60" dirty="0">
                <a:latin typeface="Calibri"/>
                <a:cs typeface="Calibri"/>
              </a:rPr>
              <a:t>(DAAD)</a:t>
            </a:r>
            <a:endParaRPr sz="1600" dirty="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565"/>
              </a:spcBef>
            </a:pPr>
            <a:r>
              <a:rPr sz="1600" spc="10" dirty="0">
                <a:latin typeface="Calibri"/>
                <a:cs typeface="Calibri"/>
              </a:rPr>
              <a:t>Bavorsko-česká</a:t>
            </a:r>
            <a:r>
              <a:rPr sz="1600" spc="434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vysokoškolská</a:t>
            </a:r>
            <a:r>
              <a:rPr sz="1600" spc="41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agentura</a:t>
            </a:r>
            <a:r>
              <a:rPr sz="1600" spc="315" dirty="0">
                <a:latin typeface="Calibri"/>
                <a:cs typeface="Calibri"/>
              </a:rPr>
              <a:t> </a:t>
            </a:r>
            <a:r>
              <a:rPr sz="1600" spc="45" dirty="0">
                <a:latin typeface="Calibri"/>
                <a:cs typeface="Calibri"/>
              </a:rPr>
              <a:t>(BTHA)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65" dirty="0">
                <a:latin typeface="Calibri"/>
                <a:cs typeface="Calibri"/>
              </a:rPr>
              <a:t>Švýcarsko</a:t>
            </a:r>
            <a:endParaRPr sz="1600" dirty="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620"/>
              </a:spcBef>
            </a:pPr>
            <a:r>
              <a:rPr sz="1600" dirty="0">
                <a:latin typeface="Calibri"/>
                <a:cs typeface="Calibri"/>
              </a:rPr>
              <a:t>Swiss</a:t>
            </a:r>
            <a:r>
              <a:rPr sz="1600" spc="3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Government</a:t>
            </a:r>
            <a:r>
              <a:rPr sz="1600" spc="3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Excellence</a:t>
            </a:r>
            <a:r>
              <a:rPr sz="1600" spc="27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Scholarships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60" dirty="0">
                <a:latin typeface="Calibri"/>
                <a:cs typeface="Calibri"/>
              </a:rPr>
              <a:t>Rakousko</a:t>
            </a:r>
            <a:endParaRPr sz="1600" dirty="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525"/>
              </a:spcBef>
            </a:pPr>
            <a:r>
              <a:rPr sz="1600" u="sng" spc="6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AKTION</a:t>
            </a:r>
            <a:r>
              <a:rPr sz="1600" u="sng" spc="2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Česká</a:t>
            </a:r>
            <a:r>
              <a:rPr sz="1600" u="sng" spc="2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republika</a:t>
            </a:r>
            <a:r>
              <a:rPr sz="1600" u="sng" spc="1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–</a:t>
            </a:r>
            <a:r>
              <a:rPr sz="1600" u="sng" spc="1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Rakousko</a:t>
            </a:r>
            <a:r>
              <a:rPr sz="1600" spc="-10" dirty="0">
                <a:latin typeface="Calibri"/>
                <a:cs typeface="Calibri"/>
              </a:rPr>
              <a:t>,</a:t>
            </a:r>
            <a:endParaRPr sz="1600" dirty="0">
              <a:latin typeface="Calibri"/>
              <a:cs typeface="Calibri"/>
            </a:endParaRPr>
          </a:p>
          <a:p>
            <a:pPr marL="607060">
              <a:lnSpc>
                <a:spcPct val="100000"/>
              </a:lnSpc>
              <a:spcBef>
                <a:spcPts val="204"/>
              </a:spcBef>
            </a:pPr>
            <a:r>
              <a:rPr sz="1600" dirty="0">
                <a:latin typeface="Calibri"/>
                <a:cs typeface="Calibri"/>
              </a:rPr>
              <a:t>samostatný</a:t>
            </a:r>
            <a:r>
              <a:rPr sz="1600" spc="4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08143" y="228651"/>
            <a:ext cx="2350007" cy="25968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5624" y="1842009"/>
            <a:ext cx="225552" cy="22402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55419" y="2401540"/>
            <a:ext cx="165963" cy="1905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5983" y="3485613"/>
            <a:ext cx="199644" cy="2209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55597" y="4488913"/>
            <a:ext cx="254507" cy="2225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7653" y="2081054"/>
            <a:ext cx="406971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400"/>
              </a:lnSpc>
              <a:spcBef>
                <a:spcPts val="100"/>
              </a:spcBef>
            </a:pPr>
            <a:r>
              <a:rPr sz="2400" b="0" spc="125" dirty="0">
                <a:latin typeface="Calibri"/>
                <a:cs typeface="Calibri"/>
              </a:rPr>
              <a:t>Obecně</a:t>
            </a:r>
            <a:r>
              <a:rPr sz="2400" b="0" spc="21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o</a:t>
            </a:r>
            <a:r>
              <a:rPr sz="2400" b="0" spc="220" dirty="0">
                <a:latin typeface="Calibri"/>
                <a:cs typeface="Calibri"/>
              </a:rPr>
              <a:t> </a:t>
            </a:r>
            <a:r>
              <a:rPr sz="2400" b="0" spc="110" dirty="0">
                <a:latin typeface="Calibri"/>
                <a:cs typeface="Calibri"/>
              </a:rPr>
              <a:t>stipendijní</a:t>
            </a:r>
            <a:r>
              <a:rPr sz="2400" b="0" spc="210" dirty="0">
                <a:latin typeface="Calibri"/>
                <a:cs typeface="Calibri"/>
              </a:rPr>
              <a:t> </a:t>
            </a:r>
            <a:r>
              <a:rPr sz="2400" b="0" spc="90" dirty="0">
                <a:latin typeface="Calibri"/>
                <a:cs typeface="Calibri"/>
              </a:rPr>
              <a:t>nabídce </a:t>
            </a:r>
            <a:r>
              <a:rPr sz="2400" b="0" dirty="0">
                <a:latin typeface="Calibri"/>
                <a:cs typeface="Calibri"/>
              </a:rPr>
              <a:t>–</a:t>
            </a:r>
            <a:r>
              <a:rPr sz="2400" b="0" spc="45" dirty="0">
                <a:latin typeface="Calibri"/>
                <a:cs typeface="Calibri"/>
              </a:rPr>
              <a:t> </a:t>
            </a:r>
            <a:r>
              <a:rPr sz="2400" b="0" spc="135" dirty="0">
                <a:latin typeface="Calibri"/>
                <a:cs typeface="Calibri"/>
              </a:rPr>
              <a:t>Německo</a:t>
            </a:r>
            <a:r>
              <a:rPr sz="2400" b="0" spc="220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&amp;</a:t>
            </a:r>
            <a:r>
              <a:rPr sz="2400" b="0" spc="135" dirty="0">
                <a:latin typeface="Calibri"/>
                <a:cs typeface="Calibri"/>
              </a:rPr>
              <a:t> </a:t>
            </a:r>
            <a:r>
              <a:rPr sz="2400" b="0" spc="155" dirty="0">
                <a:latin typeface="Calibri"/>
                <a:cs typeface="Calibri"/>
              </a:rPr>
              <a:t>Švýcarsko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805"/>
              </a:spcBef>
              <a:buFont typeface="Wingdings"/>
              <a:buChar char=""/>
              <a:tabLst>
                <a:tab pos="217804" algn="l"/>
              </a:tabLst>
            </a:pPr>
            <a:r>
              <a:rPr dirty="0"/>
              <a:t>většinou</a:t>
            </a:r>
            <a:r>
              <a:rPr spc="210" dirty="0"/>
              <a:t> </a:t>
            </a:r>
            <a:r>
              <a:rPr b="1" spc="55" dirty="0">
                <a:latin typeface="Calibri"/>
                <a:cs typeface="Calibri"/>
              </a:rPr>
              <a:t>postgraduální</a:t>
            </a:r>
            <a:r>
              <a:rPr b="1" spc="190" dirty="0"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pobyty</a:t>
            </a:r>
            <a:r>
              <a:rPr b="1" spc="240" dirty="0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110" dirty="0"/>
              <a:t> </a:t>
            </a:r>
            <a:r>
              <a:rPr dirty="0"/>
              <a:t>tj.</a:t>
            </a:r>
            <a:r>
              <a:rPr spc="95" dirty="0"/>
              <a:t> </a:t>
            </a:r>
            <a:r>
              <a:rPr dirty="0"/>
              <a:t>po</a:t>
            </a:r>
            <a:r>
              <a:rPr spc="185" dirty="0"/>
              <a:t> </a:t>
            </a:r>
            <a:r>
              <a:rPr dirty="0"/>
              <a:t>ukončení</a:t>
            </a:r>
            <a:r>
              <a:rPr spc="215" dirty="0"/>
              <a:t> </a:t>
            </a:r>
            <a:r>
              <a:rPr spc="-25" dirty="0"/>
              <a:t>BSP</a:t>
            </a:r>
          </a:p>
          <a:p>
            <a:pPr marL="217804" indent="-205104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217804" algn="l"/>
              </a:tabLst>
            </a:pPr>
            <a:r>
              <a:rPr dirty="0"/>
              <a:t>uchazeč</a:t>
            </a:r>
            <a:r>
              <a:rPr spc="245" dirty="0"/>
              <a:t> </a:t>
            </a:r>
            <a:r>
              <a:rPr dirty="0"/>
              <a:t>si</a:t>
            </a:r>
            <a:r>
              <a:rPr spc="190" dirty="0"/>
              <a:t> </a:t>
            </a:r>
            <a:r>
              <a:rPr dirty="0"/>
              <a:t>cílovou</a:t>
            </a:r>
            <a:r>
              <a:rPr spc="225" dirty="0"/>
              <a:t> </a:t>
            </a:r>
            <a:r>
              <a:rPr spc="60" dirty="0"/>
              <a:t>VŠ</a:t>
            </a:r>
            <a:r>
              <a:rPr spc="350" dirty="0"/>
              <a:t> </a:t>
            </a:r>
            <a:r>
              <a:rPr dirty="0"/>
              <a:t>vybírá</a:t>
            </a:r>
            <a:r>
              <a:rPr spc="204" dirty="0"/>
              <a:t> </a:t>
            </a:r>
            <a:r>
              <a:rPr spc="-25" dirty="0"/>
              <a:t>sám</a:t>
            </a:r>
          </a:p>
          <a:p>
            <a:pPr marL="217804" indent="-205104">
              <a:lnSpc>
                <a:spcPct val="100000"/>
              </a:lnSpc>
              <a:spcBef>
                <a:spcPts val="695"/>
              </a:spcBef>
              <a:buFont typeface="Wingdings"/>
              <a:buChar char=""/>
              <a:tabLst>
                <a:tab pos="217804" algn="l"/>
              </a:tabLst>
            </a:pPr>
            <a:r>
              <a:rPr dirty="0"/>
              <a:t>pobyt</a:t>
            </a:r>
            <a:r>
              <a:rPr spc="200" dirty="0"/>
              <a:t> </a:t>
            </a:r>
            <a:r>
              <a:rPr dirty="0"/>
              <a:t>lze</a:t>
            </a:r>
            <a:r>
              <a:rPr spc="185" dirty="0"/>
              <a:t> </a:t>
            </a:r>
            <a:r>
              <a:rPr dirty="0"/>
              <a:t>realizovat</a:t>
            </a:r>
            <a:r>
              <a:rPr spc="204" dirty="0"/>
              <a:t> </a:t>
            </a:r>
            <a:r>
              <a:rPr dirty="0"/>
              <a:t>na</a:t>
            </a:r>
            <a:r>
              <a:rPr spc="200" dirty="0"/>
              <a:t> </a:t>
            </a:r>
            <a:r>
              <a:rPr dirty="0"/>
              <a:t>kterékoliv</a:t>
            </a:r>
            <a:r>
              <a:rPr spc="245" dirty="0"/>
              <a:t> </a:t>
            </a:r>
            <a:r>
              <a:rPr dirty="0"/>
              <a:t>státní</a:t>
            </a:r>
            <a:r>
              <a:rPr spc="175" dirty="0"/>
              <a:t> </a:t>
            </a:r>
            <a:r>
              <a:rPr spc="30" dirty="0"/>
              <a:t>VŠ </a:t>
            </a:r>
          </a:p>
          <a:p>
            <a:pPr marL="217804" indent="-205104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217804" algn="l"/>
              </a:tabLst>
            </a:pPr>
            <a:r>
              <a:rPr dirty="0"/>
              <a:t>uchazeč</a:t>
            </a:r>
            <a:r>
              <a:rPr spc="220" dirty="0"/>
              <a:t> </a:t>
            </a:r>
            <a:r>
              <a:rPr dirty="0"/>
              <a:t>komunikuje</a:t>
            </a:r>
            <a:r>
              <a:rPr spc="245" dirty="0"/>
              <a:t> </a:t>
            </a:r>
            <a:r>
              <a:rPr dirty="0"/>
              <a:t>s</a:t>
            </a:r>
            <a:r>
              <a:rPr spc="229" dirty="0"/>
              <a:t> </a:t>
            </a:r>
            <a:r>
              <a:rPr dirty="0"/>
              <a:t>cílovou</a:t>
            </a:r>
            <a:r>
              <a:rPr spc="260" dirty="0"/>
              <a:t> </a:t>
            </a:r>
            <a:r>
              <a:rPr spc="60" dirty="0"/>
              <a:t>VŠ</a:t>
            </a:r>
            <a:r>
              <a:rPr spc="315" dirty="0"/>
              <a:t> </a:t>
            </a:r>
            <a:r>
              <a:rPr dirty="0"/>
              <a:t>a</a:t>
            </a:r>
            <a:r>
              <a:rPr spc="145" dirty="0"/>
              <a:t> </a:t>
            </a:r>
            <a:r>
              <a:rPr dirty="0"/>
              <a:t>sám</a:t>
            </a:r>
            <a:r>
              <a:rPr spc="220" dirty="0"/>
              <a:t> </a:t>
            </a:r>
            <a:r>
              <a:rPr dirty="0"/>
              <a:t>si</a:t>
            </a:r>
            <a:r>
              <a:rPr spc="185" dirty="0"/>
              <a:t> </a:t>
            </a:r>
            <a:r>
              <a:rPr dirty="0"/>
              <a:t>zařídí</a:t>
            </a:r>
            <a:r>
              <a:rPr spc="145" dirty="0"/>
              <a:t> </a:t>
            </a:r>
            <a:r>
              <a:rPr dirty="0"/>
              <a:t>příslib</a:t>
            </a:r>
            <a:r>
              <a:rPr spc="130" dirty="0"/>
              <a:t> </a:t>
            </a:r>
            <a:r>
              <a:rPr spc="-10" dirty="0"/>
              <a:t>přijetí</a:t>
            </a:r>
          </a:p>
          <a:p>
            <a:pPr marL="217804" indent="-205104">
              <a:lnSpc>
                <a:spcPct val="100000"/>
              </a:lnSpc>
              <a:spcBef>
                <a:spcPts val="705"/>
              </a:spcBef>
              <a:buFont typeface="Wingdings"/>
              <a:buChar char=""/>
              <a:tabLst>
                <a:tab pos="217804" algn="l"/>
              </a:tabLst>
            </a:pPr>
            <a:r>
              <a:rPr dirty="0"/>
              <a:t>žádost</a:t>
            </a:r>
            <a:r>
              <a:rPr spc="235" dirty="0"/>
              <a:t> </a:t>
            </a:r>
            <a:r>
              <a:rPr dirty="0"/>
              <a:t>o</a:t>
            </a:r>
            <a:r>
              <a:rPr spc="235" dirty="0"/>
              <a:t> </a:t>
            </a:r>
            <a:r>
              <a:rPr dirty="0"/>
              <a:t>stipendium</a:t>
            </a:r>
            <a:r>
              <a:rPr spc="170" dirty="0"/>
              <a:t> </a:t>
            </a:r>
            <a:r>
              <a:rPr dirty="0"/>
              <a:t>≠</a:t>
            </a:r>
            <a:r>
              <a:rPr spc="240" dirty="0"/>
              <a:t> </a:t>
            </a:r>
            <a:r>
              <a:rPr dirty="0"/>
              <a:t>žádost</a:t>
            </a:r>
            <a:r>
              <a:rPr spc="235" dirty="0"/>
              <a:t> </a:t>
            </a:r>
            <a:r>
              <a:rPr dirty="0"/>
              <a:t>o</a:t>
            </a:r>
            <a:r>
              <a:rPr spc="245" dirty="0"/>
              <a:t> </a:t>
            </a:r>
            <a:r>
              <a:rPr dirty="0"/>
              <a:t>přijetí</a:t>
            </a:r>
            <a:r>
              <a:rPr spc="114" dirty="0"/>
              <a:t> </a:t>
            </a:r>
            <a:r>
              <a:rPr dirty="0"/>
              <a:t>na</a:t>
            </a:r>
            <a:r>
              <a:rPr spc="185" dirty="0"/>
              <a:t> </a:t>
            </a:r>
            <a:r>
              <a:rPr dirty="0"/>
              <a:t>cílovou</a:t>
            </a:r>
            <a:r>
              <a:rPr spc="240" dirty="0"/>
              <a:t> </a:t>
            </a:r>
            <a:r>
              <a:rPr spc="35" dirty="0"/>
              <a:t>VŠ </a:t>
            </a:r>
          </a:p>
          <a:p>
            <a:pPr marL="217804" indent="-205104">
              <a:lnSpc>
                <a:spcPct val="100000"/>
              </a:lnSpc>
              <a:spcBef>
                <a:spcPts val="710"/>
              </a:spcBef>
              <a:buFont typeface="Wingdings"/>
              <a:buChar char=""/>
              <a:tabLst>
                <a:tab pos="217804" algn="l"/>
              </a:tabLst>
            </a:pPr>
            <a:r>
              <a:rPr dirty="0"/>
              <a:t>žádost</a:t>
            </a:r>
            <a:r>
              <a:rPr spc="225" dirty="0"/>
              <a:t> </a:t>
            </a:r>
            <a:r>
              <a:rPr dirty="0"/>
              <a:t>o</a:t>
            </a:r>
            <a:r>
              <a:rPr spc="210" dirty="0"/>
              <a:t> </a:t>
            </a:r>
            <a:r>
              <a:rPr dirty="0"/>
              <a:t>stipendium</a:t>
            </a:r>
            <a:r>
              <a:rPr spc="165" dirty="0"/>
              <a:t> </a:t>
            </a:r>
            <a:r>
              <a:rPr dirty="0"/>
              <a:t>se</a:t>
            </a:r>
            <a:r>
              <a:rPr spc="215" dirty="0"/>
              <a:t> </a:t>
            </a:r>
            <a:r>
              <a:rPr dirty="0"/>
              <a:t>podává</a:t>
            </a:r>
            <a:r>
              <a:rPr spc="220" dirty="0"/>
              <a:t> </a:t>
            </a:r>
            <a:r>
              <a:rPr dirty="0"/>
              <a:t>cca</a:t>
            </a:r>
            <a:r>
              <a:rPr spc="225" dirty="0"/>
              <a:t> </a:t>
            </a:r>
            <a:r>
              <a:rPr b="1" spc="55" dirty="0">
                <a:latin typeface="Calibri"/>
                <a:cs typeface="Calibri"/>
              </a:rPr>
              <a:t>rok</a:t>
            </a:r>
            <a:r>
              <a:rPr b="1" spc="19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předem</a:t>
            </a:r>
          </a:p>
          <a:p>
            <a:pPr marL="218440" marR="34290" indent="-205740">
              <a:lnSpc>
                <a:spcPts val="1300"/>
              </a:lnSpc>
              <a:spcBef>
                <a:spcPts val="915"/>
              </a:spcBef>
              <a:buFont typeface="Wingdings"/>
              <a:buChar char=""/>
              <a:tabLst>
                <a:tab pos="218440" algn="l"/>
              </a:tabLst>
            </a:pPr>
            <a:r>
              <a:rPr dirty="0"/>
              <a:t>termíny</a:t>
            </a:r>
            <a:r>
              <a:rPr spc="229" dirty="0"/>
              <a:t> </a:t>
            </a:r>
            <a:r>
              <a:rPr dirty="0"/>
              <a:t>pro</a:t>
            </a:r>
            <a:r>
              <a:rPr spc="229" dirty="0"/>
              <a:t> </a:t>
            </a:r>
            <a:r>
              <a:rPr dirty="0"/>
              <a:t>podání</a:t>
            </a:r>
            <a:r>
              <a:rPr spc="185" dirty="0"/>
              <a:t> </a:t>
            </a:r>
            <a:r>
              <a:rPr dirty="0"/>
              <a:t>žádostí</a:t>
            </a:r>
            <a:r>
              <a:rPr spc="190" dirty="0"/>
              <a:t> </a:t>
            </a:r>
            <a:r>
              <a:rPr dirty="0"/>
              <a:t>jsou</a:t>
            </a:r>
            <a:r>
              <a:rPr spc="215" dirty="0"/>
              <a:t> </a:t>
            </a:r>
            <a:r>
              <a:rPr dirty="0"/>
              <a:t>různé:</a:t>
            </a:r>
            <a:r>
              <a:rPr spc="145" dirty="0"/>
              <a:t> </a:t>
            </a:r>
            <a:r>
              <a:rPr b="1" spc="55" dirty="0">
                <a:latin typeface="Calibri"/>
                <a:cs typeface="Calibri"/>
              </a:rPr>
              <a:t>konec</a:t>
            </a:r>
            <a:r>
              <a:rPr b="1" spc="28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září</a:t>
            </a:r>
            <a:r>
              <a:rPr b="1" spc="220" dirty="0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105" dirty="0"/>
              <a:t> </a:t>
            </a:r>
            <a:r>
              <a:rPr b="1" spc="40" dirty="0">
                <a:latin typeface="Calibri"/>
                <a:cs typeface="Calibri"/>
              </a:rPr>
              <a:t>začátek </a:t>
            </a:r>
            <a:r>
              <a:rPr b="1" spc="45" dirty="0">
                <a:latin typeface="Calibri"/>
                <a:cs typeface="Calibri"/>
              </a:rPr>
              <a:t>prosince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2264" y="2089404"/>
            <a:ext cx="1254252" cy="12100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89091" y="3438144"/>
            <a:ext cx="1763395" cy="1280160"/>
          </a:xfrm>
          <a:prstGeom prst="rect">
            <a:avLst/>
          </a:prstGeom>
          <a:solidFill>
            <a:srgbClr val="82B6DA"/>
          </a:solidFill>
        </p:spPr>
        <p:txBody>
          <a:bodyPr vert="horz" wrap="square" lIns="0" tIns="723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70"/>
              </a:spcBef>
            </a:pPr>
            <a:endParaRPr sz="950">
              <a:latin typeface="Times New Roman"/>
              <a:cs typeface="Times New Roman"/>
            </a:endParaRPr>
          </a:p>
          <a:p>
            <a:pPr marL="171450" marR="306070">
              <a:lnSpc>
                <a:spcPct val="109500"/>
              </a:lnSpc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Stipendijní</a:t>
            </a:r>
            <a:r>
              <a:rPr sz="95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nabídka</a:t>
            </a:r>
            <a:r>
              <a:rPr sz="95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základě</a:t>
            </a:r>
            <a:r>
              <a:rPr sz="95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mezinárodních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smluv</a:t>
            </a:r>
            <a:r>
              <a:rPr sz="95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zahrnuje</a:t>
            </a:r>
            <a:r>
              <a:rPr sz="95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také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stipendia</a:t>
            </a:r>
            <a:r>
              <a:rPr sz="95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Calibri"/>
                <a:cs typeface="Calibri"/>
              </a:rPr>
              <a:t>DAAD</a:t>
            </a:r>
            <a:r>
              <a:rPr sz="95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BTHA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pro</a:t>
            </a:r>
            <a:r>
              <a:rPr sz="9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dirty="0">
                <a:solidFill>
                  <a:srgbClr val="FFFFFF"/>
                </a:solidFill>
                <a:latin typeface="Calibri"/>
                <a:cs typeface="Calibri"/>
              </a:rPr>
              <a:t>letní</a:t>
            </a:r>
            <a:r>
              <a:rPr sz="950" b="1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Calibri"/>
                <a:cs typeface="Calibri"/>
              </a:rPr>
              <a:t>školy</a:t>
            </a:r>
            <a:endParaRPr sz="950">
              <a:latin typeface="Calibri"/>
              <a:cs typeface="Calibri"/>
            </a:endParaRPr>
          </a:p>
          <a:p>
            <a:pPr marL="266065">
              <a:lnSpc>
                <a:spcPct val="100000"/>
              </a:lnSpc>
              <a:spcBef>
                <a:spcPts val="890"/>
              </a:spcBef>
            </a:pPr>
            <a:r>
              <a:rPr sz="95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95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50" u="sng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vyhledávač</a:t>
            </a:r>
            <a:r>
              <a:rPr sz="950" u="sng" spc="32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95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4"/>
              </a:rPr>
              <a:t>stipendií</a:t>
            </a:r>
            <a:endParaRPr sz="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0356" y="5034232"/>
            <a:ext cx="1915414" cy="303758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5189" y="474543"/>
            <a:ext cx="5410353" cy="3077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0" spc="90" dirty="0">
                <a:latin typeface="Calibri"/>
                <a:cs typeface="Calibri"/>
              </a:rPr>
              <a:t>Stipendia</a:t>
            </a:r>
            <a:r>
              <a:rPr sz="1900" b="0" spc="220" dirty="0">
                <a:latin typeface="Calibri"/>
                <a:cs typeface="Calibri"/>
              </a:rPr>
              <a:t> </a:t>
            </a:r>
            <a:r>
              <a:rPr sz="1900" b="0" spc="150" dirty="0">
                <a:latin typeface="Calibri"/>
                <a:cs typeface="Calibri"/>
              </a:rPr>
              <a:t>BTHA</a:t>
            </a:r>
            <a:r>
              <a:rPr sz="1900" b="0" spc="235" dirty="0">
                <a:latin typeface="Calibri"/>
                <a:cs typeface="Calibri"/>
              </a:rPr>
              <a:t> </a:t>
            </a:r>
            <a:r>
              <a:rPr sz="1900" b="0" dirty="0">
                <a:latin typeface="Calibri"/>
                <a:cs typeface="Calibri"/>
              </a:rPr>
              <a:t>–</a:t>
            </a:r>
            <a:r>
              <a:rPr sz="1900" b="0" spc="40" dirty="0">
                <a:latin typeface="Calibri"/>
                <a:cs typeface="Calibri"/>
              </a:rPr>
              <a:t> </a:t>
            </a:r>
            <a:r>
              <a:rPr sz="1900" b="0" spc="70" dirty="0" err="1">
                <a:latin typeface="Calibri"/>
                <a:cs typeface="Calibri"/>
              </a:rPr>
              <a:t>přehled</a:t>
            </a:r>
            <a:r>
              <a:rPr lang="cs-CZ" sz="1900" b="0" spc="70" dirty="0">
                <a:latin typeface="Calibri"/>
                <a:cs typeface="Calibri"/>
              </a:rPr>
              <a:t> pro rok 2026/2027</a:t>
            </a:r>
            <a:endParaRPr sz="19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120" y="317626"/>
            <a:ext cx="262255" cy="4716605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8350" y="782320"/>
            <a:ext cx="5029353" cy="3884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dirty="0">
                <a:latin typeface="+mj-lt"/>
                <a:cs typeface="Calibri"/>
              </a:rPr>
              <a:t>Výše</a:t>
            </a:r>
            <a:r>
              <a:rPr sz="1200" b="1" spc="195" dirty="0">
                <a:latin typeface="+mj-lt"/>
                <a:cs typeface="Calibri"/>
              </a:rPr>
              <a:t> </a:t>
            </a:r>
            <a:r>
              <a:rPr sz="1200" b="1" dirty="0">
                <a:latin typeface="+mj-lt"/>
                <a:cs typeface="Calibri"/>
              </a:rPr>
              <a:t>stipendia:</a:t>
            </a:r>
            <a:r>
              <a:rPr sz="1200" b="1" spc="465" dirty="0">
                <a:latin typeface="+mj-lt"/>
                <a:cs typeface="Calibri"/>
              </a:rPr>
              <a:t> </a:t>
            </a:r>
            <a:r>
              <a:rPr lang="cs-CZ" sz="1200" dirty="0">
                <a:latin typeface="+mj-lt"/>
              </a:rPr>
              <a:t>pro rok 2026/27: 11 904 € ročně, tedy 992 € měsíčně.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200" b="1" dirty="0" err="1">
                <a:latin typeface="+mj-lt"/>
                <a:cs typeface="Calibri"/>
              </a:rPr>
              <a:t>Délka</a:t>
            </a:r>
            <a:r>
              <a:rPr sz="1200" b="1" spc="140" dirty="0">
                <a:latin typeface="+mj-lt"/>
                <a:cs typeface="Calibri"/>
              </a:rPr>
              <a:t> </a:t>
            </a:r>
            <a:r>
              <a:rPr sz="1200" b="1" dirty="0">
                <a:latin typeface="+mj-lt"/>
                <a:cs typeface="Calibri"/>
              </a:rPr>
              <a:t>pobytu:</a:t>
            </a:r>
            <a:r>
              <a:rPr sz="1200" b="1" spc="12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12</a:t>
            </a:r>
            <a:r>
              <a:rPr sz="1200" spc="6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měsíců,</a:t>
            </a:r>
            <a:r>
              <a:rPr sz="1200" spc="10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roční</a:t>
            </a:r>
            <a:r>
              <a:rPr sz="1200" spc="10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pobyt</a:t>
            </a:r>
            <a:r>
              <a:rPr sz="1200" spc="13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lze</a:t>
            </a:r>
            <a:r>
              <a:rPr sz="1200" spc="10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2x</a:t>
            </a:r>
            <a:r>
              <a:rPr sz="1200" spc="100" dirty="0">
                <a:latin typeface="+mj-lt"/>
                <a:cs typeface="Calibri"/>
              </a:rPr>
              <a:t> </a:t>
            </a:r>
            <a:r>
              <a:rPr sz="1200" spc="-10" dirty="0">
                <a:latin typeface="+mj-lt"/>
                <a:cs typeface="Calibri"/>
              </a:rPr>
              <a:t>prodloužit</a:t>
            </a:r>
            <a:r>
              <a:rPr sz="1200" spc="9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(tj.</a:t>
            </a:r>
            <a:r>
              <a:rPr sz="1200" spc="9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celkem</a:t>
            </a:r>
            <a:r>
              <a:rPr sz="1200" spc="11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max.</a:t>
            </a:r>
            <a:r>
              <a:rPr sz="1200" spc="10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3</a:t>
            </a:r>
            <a:r>
              <a:rPr sz="1200" spc="100" dirty="0">
                <a:latin typeface="+mj-lt"/>
                <a:cs typeface="Calibri"/>
              </a:rPr>
              <a:t> </a:t>
            </a:r>
            <a:r>
              <a:rPr sz="1200" spc="-25" dirty="0">
                <a:latin typeface="+mj-lt"/>
                <a:cs typeface="Calibri"/>
              </a:rPr>
              <a:t>r.)</a:t>
            </a:r>
            <a:endParaRPr sz="12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200" b="1" spc="10" dirty="0">
                <a:latin typeface="+mj-lt"/>
                <a:cs typeface="Calibri"/>
              </a:rPr>
              <a:t>Termín</a:t>
            </a:r>
            <a:r>
              <a:rPr sz="1200" b="1" spc="110" dirty="0">
                <a:latin typeface="+mj-lt"/>
                <a:cs typeface="Calibri"/>
              </a:rPr>
              <a:t> </a:t>
            </a:r>
            <a:r>
              <a:rPr sz="1200" b="1" spc="10" dirty="0">
                <a:latin typeface="+mj-lt"/>
                <a:cs typeface="Calibri"/>
              </a:rPr>
              <a:t>pro</a:t>
            </a:r>
            <a:r>
              <a:rPr sz="1200" b="1" spc="160" dirty="0">
                <a:latin typeface="+mj-lt"/>
                <a:cs typeface="Calibri"/>
              </a:rPr>
              <a:t> </a:t>
            </a:r>
            <a:r>
              <a:rPr sz="1200" b="1" spc="10" dirty="0" err="1">
                <a:latin typeface="+mj-lt"/>
                <a:cs typeface="Calibri"/>
              </a:rPr>
              <a:t>podání</a:t>
            </a:r>
            <a:r>
              <a:rPr sz="1200" b="1" spc="90" dirty="0">
                <a:latin typeface="+mj-lt"/>
                <a:cs typeface="Calibri"/>
              </a:rPr>
              <a:t> </a:t>
            </a:r>
            <a:r>
              <a:rPr sz="1200" b="1" spc="10" dirty="0" err="1">
                <a:latin typeface="+mj-lt"/>
                <a:cs typeface="Calibri"/>
              </a:rPr>
              <a:t>žádostí</a:t>
            </a:r>
            <a:r>
              <a:rPr lang="cs-CZ" sz="1200" b="1" spc="10" dirty="0">
                <a:latin typeface="+mj-lt"/>
                <a:cs typeface="Calibri"/>
              </a:rPr>
              <a:t> na následující akademický rok:</a:t>
            </a:r>
            <a:r>
              <a:rPr sz="1200" b="1" spc="135" dirty="0">
                <a:latin typeface="+mj-lt"/>
                <a:cs typeface="Calibri"/>
              </a:rPr>
              <a:t> </a:t>
            </a:r>
            <a:r>
              <a:rPr sz="1200" b="1" spc="10" dirty="0">
                <a:solidFill>
                  <a:srgbClr val="2C6DA7"/>
                </a:solidFill>
                <a:latin typeface="+mj-lt"/>
                <a:cs typeface="Calibri"/>
              </a:rPr>
              <a:t>1.</a:t>
            </a:r>
            <a:r>
              <a:rPr sz="1200" b="1" spc="70" dirty="0">
                <a:solidFill>
                  <a:srgbClr val="2C6DA7"/>
                </a:solidFill>
                <a:latin typeface="+mj-lt"/>
                <a:cs typeface="Calibri"/>
              </a:rPr>
              <a:t> </a:t>
            </a:r>
            <a:r>
              <a:rPr sz="1200" b="1" spc="-10" dirty="0" err="1">
                <a:solidFill>
                  <a:srgbClr val="2C6DA7"/>
                </a:solidFill>
                <a:latin typeface="+mj-lt"/>
                <a:cs typeface="Calibri"/>
              </a:rPr>
              <a:t>prosinec</a:t>
            </a:r>
            <a:r>
              <a:rPr lang="cs-CZ" sz="1200" b="1" spc="-10" dirty="0">
                <a:solidFill>
                  <a:srgbClr val="2C6DA7"/>
                </a:solidFill>
                <a:latin typeface="+mj-lt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b="1" dirty="0" err="1">
                <a:latin typeface="+mj-lt"/>
                <a:cs typeface="Calibri"/>
              </a:rPr>
              <a:t>Žádosti</a:t>
            </a:r>
            <a:r>
              <a:rPr sz="1200" b="1" spc="170" dirty="0">
                <a:latin typeface="+mj-lt"/>
                <a:cs typeface="Calibri"/>
              </a:rPr>
              <a:t> </a:t>
            </a:r>
            <a:r>
              <a:rPr sz="1200" b="1" dirty="0">
                <a:latin typeface="+mj-lt"/>
                <a:cs typeface="Calibri"/>
              </a:rPr>
              <a:t>přijímá:</a:t>
            </a:r>
            <a:r>
              <a:rPr sz="1200" b="1" spc="12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BTHA</a:t>
            </a:r>
            <a:r>
              <a:rPr sz="1200" spc="19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online</a:t>
            </a:r>
            <a:r>
              <a:rPr sz="1200" spc="12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přes</a:t>
            </a:r>
            <a:r>
              <a:rPr sz="1200" spc="13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portál</a:t>
            </a:r>
            <a:r>
              <a:rPr sz="1200" spc="135" dirty="0">
                <a:latin typeface="+mj-lt"/>
                <a:cs typeface="Calibri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  <a:hlinkClick r:id="rId4"/>
              </a:rPr>
              <a:t>StipSys</a:t>
            </a:r>
            <a:r>
              <a:rPr sz="1200" dirty="0">
                <a:solidFill>
                  <a:srgbClr val="2C6DA7"/>
                </a:solidFill>
                <a:latin typeface="+mj-lt"/>
                <a:cs typeface="Calibri"/>
              </a:rPr>
              <a:t>;</a:t>
            </a:r>
            <a:r>
              <a:rPr sz="1200" spc="195" dirty="0">
                <a:solidFill>
                  <a:srgbClr val="2C6DA7"/>
                </a:solidFill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dokument</a:t>
            </a:r>
            <a:r>
              <a:rPr sz="1200" spc="195" dirty="0">
                <a:latin typeface="+mj-lt"/>
                <a:cs typeface="Calibri"/>
              </a:rPr>
              <a:t> </a:t>
            </a:r>
            <a:r>
              <a:rPr sz="1200" dirty="0">
                <a:solidFill>
                  <a:srgbClr val="2C6DA7"/>
                </a:solidFill>
                <a:latin typeface="+mj-lt"/>
                <a:cs typeface="Calibri"/>
              </a:rPr>
              <a:t>Návrh</a:t>
            </a:r>
            <a:r>
              <a:rPr sz="1200" spc="125" dirty="0">
                <a:solidFill>
                  <a:srgbClr val="2C6DA7"/>
                </a:solidFill>
                <a:latin typeface="+mj-lt"/>
                <a:cs typeface="Calibri"/>
              </a:rPr>
              <a:t> </a:t>
            </a:r>
            <a:r>
              <a:rPr sz="1200" dirty="0">
                <a:solidFill>
                  <a:srgbClr val="2C6DA7"/>
                </a:solidFill>
                <a:latin typeface="+mj-lt"/>
                <a:cs typeface="Calibri"/>
              </a:rPr>
              <a:t>na</a:t>
            </a:r>
            <a:r>
              <a:rPr sz="1200" spc="105" dirty="0">
                <a:solidFill>
                  <a:srgbClr val="2C6DA7"/>
                </a:solidFill>
                <a:latin typeface="+mj-lt"/>
                <a:cs typeface="Calibri"/>
              </a:rPr>
              <a:t> </a:t>
            </a:r>
            <a:r>
              <a:rPr sz="1200" spc="-10" dirty="0">
                <a:solidFill>
                  <a:srgbClr val="2C6DA7"/>
                </a:solidFill>
                <a:latin typeface="+mj-lt"/>
                <a:cs typeface="Calibri"/>
              </a:rPr>
              <a:t>vyslání</a:t>
            </a:r>
            <a:endParaRPr sz="12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latin typeface="+mj-lt"/>
                <a:cs typeface="Calibri"/>
              </a:rPr>
              <a:t>je</a:t>
            </a:r>
            <a:r>
              <a:rPr sz="1200" spc="8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třeba</a:t>
            </a:r>
            <a:r>
              <a:rPr sz="1200" spc="8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zaslat</a:t>
            </a:r>
            <a:r>
              <a:rPr sz="1200" spc="6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emailem</a:t>
            </a:r>
            <a:r>
              <a:rPr sz="1200" spc="6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AIA</a:t>
            </a:r>
            <a:r>
              <a:rPr sz="1200" spc="13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na</a:t>
            </a:r>
            <a:r>
              <a:rPr sz="1200" spc="75" dirty="0">
                <a:latin typeface="+mj-lt"/>
                <a:cs typeface="Calibri"/>
              </a:rPr>
              <a:t> </a:t>
            </a:r>
            <a:r>
              <a:rPr sz="1200" u="sng" spc="-2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  <a:hlinkClick r:id="rId5"/>
              </a:rPr>
              <a:t>e-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  <a:hlinkClick r:id="rId5"/>
              </a:rPr>
              <a:t>podatelna@dzs.cz</a:t>
            </a:r>
            <a:endParaRPr sz="12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b="1" dirty="0">
                <a:latin typeface="+mj-lt"/>
                <a:cs typeface="Calibri"/>
              </a:rPr>
              <a:t>Kapacita</a:t>
            </a:r>
            <a:r>
              <a:rPr sz="1200" dirty="0">
                <a:latin typeface="+mj-lt"/>
                <a:cs typeface="Calibri"/>
              </a:rPr>
              <a:t>:</a:t>
            </a:r>
            <a:r>
              <a:rPr sz="1200" spc="18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bez</a:t>
            </a:r>
            <a:r>
              <a:rPr sz="1200" spc="17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stanoveného</a:t>
            </a:r>
            <a:r>
              <a:rPr sz="1200" spc="14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počtu</a:t>
            </a:r>
            <a:r>
              <a:rPr sz="1200" spc="180" dirty="0">
                <a:latin typeface="+mj-lt"/>
                <a:cs typeface="Calibri"/>
              </a:rPr>
              <a:t> </a:t>
            </a:r>
            <a:r>
              <a:rPr sz="1200" spc="-20" dirty="0">
                <a:latin typeface="+mj-lt"/>
                <a:cs typeface="Calibri"/>
              </a:rPr>
              <a:t>míst</a:t>
            </a:r>
            <a:endParaRPr sz="12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b="1" spc="20" dirty="0">
                <a:latin typeface="+mj-lt"/>
                <a:cs typeface="Calibri"/>
              </a:rPr>
              <a:t>Formální</a:t>
            </a:r>
            <a:r>
              <a:rPr sz="1200" b="1" spc="114" dirty="0">
                <a:latin typeface="+mj-lt"/>
                <a:cs typeface="Calibri"/>
              </a:rPr>
              <a:t> </a:t>
            </a:r>
            <a:r>
              <a:rPr sz="1200" b="1" spc="20" dirty="0">
                <a:latin typeface="+mj-lt"/>
                <a:cs typeface="Calibri"/>
              </a:rPr>
              <a:t>požadavky</a:t>
            </a:r>
            <a:r>
              <a:rPr sz="1200" b="1" spc="140" dirty="0">
                <a:latin typeface="+mj-lt"/>
                <a:cs typeface="Calibri"/>
              </a:rPr>
              <a:t> </a:t>
            </a:r>
            <a:r>
              <a:rPr sz="1200" b="1" spc="20" dirty="0">
                <a:latin typeface="+mj-lt"/>
                <a:cs typeface="Calibri"/>
              </a:rPr>
              <a:t>pro</a:t>
            </a:r>
            <a:r>
              <a:rPr sz="1200" b="1" spc="190" dirty="0">
                <a:latin typeface="+mj-lt"/>
                <a:cs typeface="Calibri"/>
              </a:rPr>
              <a:t> </a:t>
            </a:r>
            <a:r>
              <a:rPr sz="1200" b="1" spc="-10" dirty="0">
                <a:latin typeface="+mj-lt"/>
                <a:cs typeface="Calibri"/>
              </a:rPr>
              <a:t>uchazeče:</a:t>
            </a:r>
            <a:endParaRPr sz="1200" dirty="0">
              <a:latin typeface="+mj-lt"/>
              <a:cs typeface="Calibri"/>
            </a:endParaRPr>
          </a:p>
          <a:p>
            <a:pPr marL="229235" indent="-157480">
              <a:lnSpc>
                <a:spcPct val="100000"/>
              </a:lnSpc>
              <a:spcBef>
                <a:spcPts val="490"/>
              </a:spcBef>
              <a:buFont typeface="Wingdings"/>
              <a:buChar char=""/>
              <a:tabLst>
                <a:tab pos="229235" algn="l"/>
              </a:tabLst>
            </a:pPr>
            <a:r>
              <a:rPr sz="1200" dirty="0">
                <a:latin typeface="+mj-lt"/>
                <a:cs typeface="Calibri"/>
              </a:rPr>
              <a:t>věk</a:t>
            </a:r>
            <a:r>
              <a:rPr sz="1200" spc="7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do</a:t>
            </a:r>
            <a:r>
              <a:rPr sz="1200" spc="8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30</a:t>
            </a:r>
            <a:r>
              <a:rPr sz="1200" spc="9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let</a:t>
            </a:r>
            <a:r>
              <a:rPr sz="1200" spc="6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u</a:t>
            </a:r>
            <a:r>
              <a:rPr sz="1200" spc="7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MSP,</a:t>
            </a:r>
            <a:r>
              <a:rPr sz="1200" spc="8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do</a:t>
            </a:r>
            <a:r>
              <a:rPr sz="1200" spc="8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35</a:t>
            </a:r>
            <a:r>
              <a:rPr sz="1200" spc="5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let</a:t>
            </a:r>
            <a:r>
              <a:rPr sz="1200" spc="6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u</a:t>
            </a:r>
            <a:r>
              <a:rPr sz="1200" spc="9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DSP</a:t>
            </a:r>
            <a:r>
              <a:rPr sz="1200" spc="13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(k</a:t>
            </a:r>
            <a:r>
              <a:rPr sz="1200" spc="105" dirty="0">
                <a:latin typeface="+mj-lt"/>
                <a:cs typeface="Calibri"/>
              </a:rPr>
              <a:t> </a:t>
            </a:r>
            <a:r>
              <a:rPr sz="1200" spc="-40" dirty="0">
                <a:latin typeface="+mj-lt"/>
                <a:cs typeface="Calibri"/>
              </a:rPr>
              <a:t>1.</a:t>
            </a:r>
            <a:r>
              <a:rPr sz="1200" spc="-15" dirty="0">
                <a:latin typeface="+mj-lt"/>
                <a:cs typeface="Calibri"/>
              </a:rPr>
              <a:t> </a:t>
            </a:r>
            <a:r>
              <a:rPr sz="1200" dirty="0" err="1">
                <a:latin typeface="+mj-lt"/>
                <a:cs typeface="Calibri"/>
              </a:rPr>
              <a:t>říjnu</a:t>
            </a:r>
            <a:r>
              <a:rPr sz="1200" spc="5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202</a:t>
            </a:r>
            <a:r>
              <a:rPr lang="cs-CZ" sz="1200" dirty="0">
                <a:latin typeface="+mj-lt"/>
                <a:cs typeface="Calibri"/>
              </a:rPr>
              <a:t>5</a:t>
            </a:r>
            <a:r>
              <a:rPr sz="1200" dirty="0">
                <a:latin typeface="+mj-lt"/>
                <a:cs typeface="Calibri"/>
              </a:rPr>
              <a:t>);</a:t>
            </a:r>
            <a:r>
              <a:rPr sz="1200" spc="5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výjimky</a:t>
            </a:r>
            <a:r>
              <a:rPr sz="1200" spc="4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jsou</a:t>
            </a:r>
            <a:r>
              <a:rPr sz="1200" spc="60" dirty="0">
                <a:latin typeface="+mj-lt"/>
                <a:cs typeface="Calibri"/>
              </a:rPr>
              <a:t> </a:t>
            </a:r>
            <a:r>
              <a:rPr sz="1200" spc="-10" dirty="0">
                <a:latin typeface="+mj-lt"/>
                <a:cs typeface="Calibri"/>
              </a:rPr>
              <a:t>možné</a:t>
            </a:r>
            <a:endParaRPr sz="1200" dirty="0">
              <a:latin typeface="+mj-lt"/>
              <a:cs typeface="Calibri"/>
            </a:endParaRPr>
          </a:p>
          <a:p>
            <a:pPr marL="229235" indent="-157480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229235" algn="l"/>
              </a:tabLst>
            </a:pPr>
            <a:r>
              <a:rPr sz="1200" dirty="0">
                <a:latin typeface="+mj-lt"/>
                <a:cs typeface="Calibri"/>
              </a:rPr>
              <a:t>BSP</a:t>
            </a:r>
            <a:r>
              <a:rPr sz="1200" spc="14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ukončený</a:t>
            </a:r>
            <a:r>
              <a:rPr sz="1200" spc="11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nejpozději</a:t>
            </a:r>
            <a:r>
              <a:rPr sz="1200" spc="7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k</a:t>
            </a:r>
            <a:r>
              <a:rPr sz="1200" spc="140" dirty="0">
                <a:latin typeface="+mj-lt"/>
                <a:cs typeface="Calibri"/>
              </a:rPr>
              <a:t> </a:t>
            </a:r>
            <a:r>
              <a:rPr sz="1200" spc="-10" dirty="0">
                <a:latin typeface="+mj-lt"/>
                <a:cs typeface="Calibri"/>
              </a:rPr>
              <a:t>31.</a:t>
            </a:r>
            <a:r>
              <a:rPr sz="1200" spc="60" dirty="0">
                <a:latin typeface="+mj-lt"/>
                <a:cs typeface="Calibri"/>
              </a:rPr>
              <a:t> </a:t>
            </a:r>
            <a:r>
              <a:rPr sz="1200" dirty="0" err="1">
                <a:latin typeface="+mj-lt"/>
                <a:cs typeface="Calibri"/>
              </a:rPr>
              <a:t>červenci</a:t>
            </a:r>
            <a:r>
              <a:rPr sz="1200" spc="100" dirty="0">
                <a:latin typeface="+mj-lt"/>
                <a:cs typeface="Calibri"/>
              </a:rPr>
              <a:t> </a:t>
            </a:r>
            <a:r>
              <a:rPr sz="1200" spc="-20" dirty="0">
                <a:latin typeface="+mj-lt"/>
                <a:cs typeface="Calibri"/>
              </a:rPr>
              <a:t>202</a:t>
            </a:r>
            <a:r>
              <a:rPr lang="cs-CZ" sz="1200" spc="-20" dirty="0">
                <a:latin typeface="+mj-lt"/>
                <a:cs typeface="Calibri"/>
              </a:rPr>
              <a:t>6</a:t>
            </a:r>
            <a:endParaRPr sz="1200" dirty="0">
              <a:latin typeface="+mj-lt"/>
              <a:cs typeface="Calibri"/>
            </a:endParaRPr>
          </a:p>
          <a:p>
            <a:pPr marL="229235" indent="-15748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29235" algn="l"/>
              </a:tabLst>
            </a:pPr>
            <a:r>
              <a:rPr sz="1200" dirty="0">
                <a:latin typeface="+mj-lt"/>
                <a:cs typeface="Calibri"/>
              </a:rPr>
              <a:t>státní</a:t>
            </a:r>
            <a:r>
              <a:rPr sz="1200" spc="114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příslušnost</a:t>
            </a:r>
            <a:r>
              <a:rPr sz="1200" spc="114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ČR</a:t>
            </a:r>
            <a:r>
              <a:rPr sz="1200" spc="17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nebo</a:t>
            </a:r>
            <a:r>
              <a:rPr sz="1200" spc="114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dalších</a:t>
            </a:r>
            <a:r>
              <a:rPr sz="1200" spc="9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vybraných</a:t>
            </a:r>
            <a:r>
              <a:rPr sz="1200" spc="14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evropských</a:t>
            </a:r>
            <a:r>
              <a:rPr sz="1200" spc="180" dirty="0">
                <a:latin typeface="+mj-lt"/>
                <a:cs typeface="Calibri"/>
              </a:rPr>
              <a:t> </a:t>
            </a:r>
            <a:r>
              <a:rPr sz="1200" spc="-20" dirty="0">
                <a:latin typeface="+mj-lt"/>
                <a:cs typeface="Calibri"/>
              </a:rPr>
              <a:t>zemí</a:t>
            </a:r>
            <a:endParaRPr sz="1200" dirty="0">
              <a:latin typeface="+mj-lt"/>
              <a:cs typeface="Calibri"/>
            </a:endParaRPr>
          </a:p>
          <a:p>
            <a:pPr marL="229235" indent="-157480">
              <a:lnSpc>
                <a:spcPct val="100000"/>
              </a:lnSpc>
              <a:spcBef>
                <a:spcPts val="285"/>
              </a:spcBef>
              <a:buFont typeface="Wingdings"/>
              <a:buChar char=""/>
              <a:tabLst>
                <a:tab pos="229235" algn="l"/>
              </a:tabLst>
            </a:pPr>
            <a:r>
              <a:rPr sz="1200" dirty="0">
                <a:latin typeface="+mj-lt"/>
                <a:cs typeface="Calibri"/>
              </a:rPr>
              <a:t>trvalý</a:t>
            </a:r>
            <a:r>
              <a:rPr sz="1200" spc="7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pobyt</a:t>
            </a:r>
            <a:r>
              <a:rPr sz="1200" spc="12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v</a:t>
            </a:r>
            <a:r>
              <a:rPr sz="1200" spc="9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domovské</a:t>
            </a:r>
            <a:r>
              <a:rPr sz="1200" spc="9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zemi</a:t>
            </a:r>
            <a:r>
              <a:rPr sz="1200" spc="8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v</a:t>
            </a:r>
            <a:r>
              <a:rPr sz="1200" spc="10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době</a:t>
            </a:r>
            <a:r>
              <a:rPr sz="1200" spc="7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podání</a:t>
            </a:r>
            <a:r>
              <a:rPr sz="1200" spc="35" dirty="0">
                <a:latin typeface="+mj-lt"/>
                <a:cs typeface="Calibri"/>
              </a:rPr>
              <a:t> </a:t>
            </a:r>
            <a:r>
              <a:rPr sz="1200" spc="-10" dirty="0">
                <a:latin typeface="+mj-lt"/>
                <a:cs typeface="Calibri"/>
              </a:rPr>
              <a:t>přihlášky</a:t>
            </a:r>
            <a:endParaRPr sz="12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00" b="1" dirty="0">
                <a:latin typeface="+mj-lt"/>
                <a:cs typeface="Calibri"/>
              </a:rPr>
              <a:t>Další</a:t>
            </a:r>
            <a:r>
              <a:rPr sz="1200" b="1" spc="200" dirty="0">
                <a:latin typeface="+mj-lt"/>
                <a:cs typeface="Calibri"/>
              </a:rPr>
              <a:t> </a:t>
            </a:r>
            <a:r>
              <a:rPr sz="1200" b="1" spc="-10" dirty="0">
                <a:latin typeface="+mj-lt"/>
                <a:cs typeface="Calibri"/>
              </a:rPr>
              <a:t>informace:</a:t>
            </a:r>
            <a:endParaRPr sz="1200" dirty="0">
              <a:latin typeface="+mj-lt"/>
              <a:cs typeface="Calibri"/>
            </a:endParaRPr>
          </a:p>
          <a:p>
            <a:pPr marL="230504" marR="191770" indent="-167640">
              <a:lnSpc>
                <a:spcPct val="112900"/>
              </a:lnSpc>
              <a:spcBef>
                <a:spcPts val="335"/>
              </a:spcBef>
              <a:buFont typeface="Wingdings"/>
              <a:buChar char=""/>
              <a:tabLst>
                <a:tab pos="230504" algn="l"/>
              </a:tabLst>
            </a:pPr>
            <a:r>
              <a:rPr sz="1200" dirty="0">
                <a:latin typeface="+mj-lt"/>
                <a:cs typeface="Calibri"/>
              </a:rPr>
              <a:t>Stručný</a:t>
            </a:r>
            <a:r>
              <a:rPr sz="1200" spc="17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přehled</a:t>
            </a:r>
            <a:r>
              <a:rPr sz="1200" spc="13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ve</a:t>
            </a:r>
            <a:r>
              <a:rPr sz="1200" spc="130" dirty="0">
                <a:latin typeface="+mj-lt"/>
                <a:cs typeface="Calibri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  <a:hlinkClick r:id="rId6"/>
              </a:rPr>
              <a:t>vyhledávači</a:t>
            </a:r>
            <a:r>
              <a:rPr sz="1200" u="sng" spc="12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  <a:hlinkClick r:id="rId6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  <a:hlinkClick r:id="rId6"/>
              </a:rPr>
              <a:t>AI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</a:rPr>
              <a:t>A</a:t>
            </a:r>
            <a:r>
              <a:rPr sz="1200" u="sng" spc="18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(NĚMECKO</a:t>
            </a:r>
            <a:r>
              <a:rPr sz="1200" spc="254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–</a:t>
            </a:r>
            <a:r>
              <a:rPr sz="1200" spc="12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BTHA</a:t>
            </a:r>
            <a:r>
              <a:rPr sz="1200" spc="204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–</a:t>
            </a:r>
            <a:r>
              <a:rPr sz="1200" spc="14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Pobyty</a:t>
            </a:r>
            <a:r>
              <a:rPr sz="1200" spc="150" dirty="0">
                <a:latin typeface="+mj-lt"/>
                <a:cs typeface="Calibri"/>
              </a:rPr>
              <a:t> </a:t>
            </a:r>
            <a:r>
              <a:rPr sz="1200" spc="-25" dirty="0">
                <a:latin typeface="+mj-lt"/>
                <a:cs typeface="Calibri"/>
              </a:rPr>
              <a:t>pro</a:t>
            </a:r>
            <a:r>
              <a:rPr sz="1200" spc="50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studenty</a:t>
            </a:r>
            <a:r>
              <a:rPr sz="1200" spc="14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MSP</a:t>
            </a:r>
            <a:r>
              <a:rPr sz="1200" spc="19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a</a:t>
            </a:r>
            <a:r>
              <a:rPr sz="1200" spc="75" dirty="0">
                <a:latin typeface="+mj-lt"/>
                <a:cs typeface="Calibri"/>
              </a:rPr>
              <a:t> </a:t>
            </a:r>
            <a:r>
              <a:rPr sz="1200" spc="-20" dirty="0">
                <a:latin typeface="+mj-lt"/>
                <a:cs typeface="Calibri"/>
              </a:rPr>
              <a:t>DSP)</a:t>
            </a:r>
            <a:endParaRPr sz="1200" dirty="0">
              <a:latin typeface="+mj-lt"/>
              <a:cs typeface="Calibri"/>
            </a:endParaRPr>
          </a:p>
          <a:p>
            <a:pPr marL="230504" marR="69850" indent="-167640">
              <a:lnSpc>
                <a:spcPct val="112900"/>
              </a:lnSpc>
              <a:spcBef>
                <a:spcPts val="409"/>
              </a:spcBef>
              <a:buClr>
                <a:srgbClr val="2C6DA7"/>
              </a:buClr>
              <a:buFont typeface="Wingdings"/>
              <a:buChar char=""/>
              <a:tabLst>
                <a:tab pos="230504" algn="l"/>
              </a:tabLst>
            </a:pPr>
            <a:r>
              <a:rPr sz="1200" u="sng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  <a:hlinkClick r:id="rId7"/>
              </a:rPr>
              <a:t>Stránky</a:t>
            </a:r>
            <a:r>
              <a:rPr sz="1200" u="sng" spc="110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  <a:hlinkClick r:id="rId7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2C6DA7"/>
                  </a:solidFill>
                </a:uFill>
                <a:latin typeface="+mj-lt"/>
                <a:cs typeface="Calibri"/>
                <a:hlinkClick r:id="rId7"/>
              </a:rPr>
              <a:t>BTHA</a:t>
            </a:r>
            <a:r>
              <a:rPr sz="1200" dirty="0">
                <a:latin typeface="+mj-lt"/>
                <a:cs typeface="Calibri"/>
              </a:rPr>
              <a:t>:</a:t>
            </a:r>
            <a:r>
              <a:rPr sz="1200" spc="13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detaily</a:t>
            </a:r>
            <a:r>
              <a:rPr sz="1200" spc="9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stipendijní</a:t>
            </a:r>
            <a:r>
              <a:rPr sz="1200" spc="7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nabídky</a:t>
            </a:r>
            <a:r>
              <a:rPr sz="1200" spc="8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a</a:t>
            </a:r>
            <a:r>
              <a:rPr sz="1200" spc="8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podrobné</a:t>
            </a:r>
            <a:r>
              <a:rPr sz="1200" spc="10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instrukce</a:t>
            </a:r>
            <a:r>
              <a:rPr sz="1200" spc="12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k</a:t>
            </a:r>
            <a:r>
              <a:rPr sz="1200" spc="140" dirty="0">
                <a:latin typeface="+mj-lt"/>
                <a:cs typeface="Calibri"/>
              </a:rPr>
              <a:t> </a:t>
            </a:r>
            <a:r>
              <a:rPr sz="1200" spc="-10" dirty="0">
                <a:latin typeface="+mj-lt"/>
                <a:cs typeface="Calibri"/>
              </a:rPr>
              <a:t>podání</a:t>
            </a:r>
            <a:r>
              <a:rPr sz="1200" spc="50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žádostí</a:t>
            </a:r>
            <a:r>
              <a:rPr sz="1200" spc="190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včetně</a:t>
            </a:r>
            <a:r>
              <a:rPr sz="1200" spc="14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seznamu</a:t>
            </a:r>
            <a:r>
              <a:rPr sz="1200" spc="135" dirty="0">
                <a:latin typeface="+mj-lt"/>
                <a:cs typeface="Calibri"/>
              </a:rPr>
              <a:t> </a:t>
            </a:r>
            <a:r>
              <a:rPr sz="1200" dirty="0">
                <a:latin typeface="+mj-lt"/>
                <a:cs typeface="Calibri"/>
              </a:rPr>
              <a:t>požadovaných</a:t>
            </a:r>
            <a:r>
              <a:rPr sz="1200" spc="204" dirty="0">
                <a:latin typeface="+mj-lt"/>
                <a:cs typeface="Calibri"/>
              </a:rPr>
              <a:t> </a:t>
            </a:r>
            <a:r>
              <a:rPr sz="1200" spc="-10" dirty="0">
                <a:latin typeface="+mj-lt"/>
                <a:cs typeface="Calibri"/>
              </a:rPr>
              <a:t>dokumentů</a:t>
            </a:r>
            <a:endParaRPr sz="1200" dirty="0">
              <a:latin typeface="+mj-lt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08775" y="768350"/>
            <a:ext cx="399288" cy="3947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421" y="3488232"/>
            <a:ext cx="3411220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900"/>
              </a:lnSpc>
              <a:spcBef>
                <a:spcPts val="100"/>
              </a:spcBef>
            </a:pPr>
            <a:r>
              <a:rPr sz="2650" spc="130" dirty="0"/>
              <a:t>Německá</a:t>
            </a:r>
            <a:r>
              <a:rPr sz="2650" spc="215" dirty="0"/>
              <a:t> </a:t>
            </a:r>
            <a:r>
              <a:rPr sz="2650" spc="114" dirty="0"/>
              <a:t>akademická </a:t>
            </a:r>
            <a:r>
              <a:rPr sz="2650" spc="145" dirty="0"/>
              <a:t>výměnná</a:t>
            </a:r>
            <a:r>
              <a:rPr sz="2650" spc="220" dirty="0"/>
              <a:t> </a:t>
            </a:r>
            <a:r>
              <a:rPr sz="2650" spc="114" dirty="0"/>
              <a:t>služba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1036421" y="4522393"/>
            <a:ext cx="337439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95"/>
              </a:spcBef>
            </a:pPr>
            <a:r>
              <a:rPr sz="2400" spc="80" dirty="0">
                <a:solidFill>
                  <a:srgbClr val="7D7D7D"/>
                </a:solidFill>
                <a:latin typeface="Calibri"/>
                <a:cs typeface="Calibri"/>
              </a:rPr>
              <a:t>Deutscher</a:t>
            </a:r>
            <a:r>
              <a:rPr sz="2400" spc="24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7D7D7D"/>
                </a:solidFill>
                <a:latin typeface="Calibri"/>
                <a:cs typeface="Calibri"/>
              </a:rPr>
              <a:t>Akademischer </a:t>
            </a:r>
            <a:r>
              <a:rPr sz="2400" spc="80" dirty="0">
                <a:solidFill>
                  <a:srgbClr val="7D7D7D"/>
                </a:solidFill>
                <a:latin typeface="Calibri"/>
                <a:cs typeface="Calibri"/>
              </a:rPr>
              <a:t>Austauschdienst</a:t>
            </a:r>
            <a:r>
              <a:rPr sz="2400" spc="240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D7D7D"/>
                </a:solidFill>
                <a:latin typeface="Calibri"/>
                <a:cs typeface="Calibri"/>
              </a:rPr>
              <a:t>–</a:t>
            </a:r>
            <a:r>
              <a:rPr sz="2400" spc="125" dirty="0">
                <a:solidFill>
                  <a:srgbClr val="7D7D7D"/>
                </a:solidFill>
                <a:latin typeface="Calibri"/>
                <a:cs typeface="Calibri"/>
              </a:rPr>
              <a:t> </a:t>
            </a:r>
            <a:r>
              <a:rPr sz="2400" spc="130" dirty="0">
                <a:solidFill>
                  <a:srgbClr val="7D7D7D"/>
                </a:solidFill>
                <a:latin typeface="Calibri"/>
                <a:cs typeface="Calibri"/>
              </a:rPr>
              <a:t>DAAD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13832" y="1769364"/>
            <a:ext cx="2199005" cy="4127500"/>
          </a:xfrm>
          <a:prstGeom prst="rect">
            <a:avLst/>
          </a:prstGeom>
          <a:solidFill>
            <a:srgbClr val="82B6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950">
              <a:latin typeface="Times New Roman"/>
              <a:cs typeface="Times New Roman"/>
            </a:endParaRPr>
          </a:p>
          <a:p>
            <a:pPr marL="153035" marR="247015">
              <a:lnSpc>
                <a:spcPct val="109500"/>
              </a:lnSpc>
            </a:pPr>
            <a:r>
              <a:rPr sz="950" spc="55" dirty="0">
                <a:solidFill>
                  <a:srgbClr val="FFFFFF"/>
                </a:solidFill>
                <a:latin typeface="Calibri"/>
                <a:cs typeface="Calibri"/>
              </a:rPr>
              <a:t>DAAD</a:t>
            </a:r>
            <a:r>
              <a:rPr sz="95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95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spolkem</a:t>
            </a:r>
            <a:r>
              <a:rPr sz="95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německých</a:t>
            </a:r>
            <a:r>
              <a:rPr sz="95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alibri"/>
                <a:cs typeface="Calibri"/>
              </a:rPr>
              <a:t>VŠ</a:t>
            </a:r>
            <a:r>
              <a:rPr sz="95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studentských</a:t>
            </a:r>
            <a:r>
              <a:rPr sz="95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Calibri"/>
                <a:cs typeface="Calibri"/>
              </a:rPr>
              <a:t>organizací</a:t>
            </a:r>
            <a:r>
              <a:rPr sz="95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centrálou</a:t>
            </a:r>
            <a:r>
              <a:rPr sz="95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Bonnu.</a:t>
            </a:r>
            <a:r>
              <a:rPr sz="9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95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financována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především</a:t>
            </a:r>
            <a:r>
              <a:rPr sz="95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95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prostředků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ministerstev</a:t>
            </a:r>
            <a:r>
              <a:rPr sz="95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Spolkové</a:t>
            </a:r>
            <a:r>
              <a:rPr sz="950" spc="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republiky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Německa.</a:t>
            </a:r>
            <a:r>
              <a:rPr sz="95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55" dirty="0">
                <a:solidFill>
                  <a:srgbClr val="FFFFFF"/>
                </a:solidFill>
                <a:latin typeface="Calibri"/>
                <a:cs typeface="Calibri"/>
              </a:rPr>
              <a:t>DAAD</a:t>
            </a:r>
            <a:r>
              <a:rPr sz="95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95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věnuje</a:t>
            </a:r>
            <a:r>
              <a:rPr sz="95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nejen</a:t>
            </a:r>
            <a:endParaRPr sz="95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spcBef>
                <a:spcPts val="145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udělování</a:t>
            </a:r>
            <a:r>
              <a:rPr sz="95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stipendií,</a:t>
            </a:r>
            <a:r>
              <a:rPr sz="950" spc="2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podporuje</a:t>
            </a:r>
            <a:r>
              <a:rPr sz="950" spc="2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také</a:t>
            </a:r>
            <a:endParaRPr sz="95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spcBef>
                <a:spcPts val="165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internacionalizaci</a:t>
            </a:r>
            <a:r>
              <a:rPr sz="950" spc="4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německých</a:t>
            </a:r>
            <a:r>
              <a:rPr sz="950" spc="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alibri"/>
                <a:cs typeface="Calibri"/>
              </a:rPr>
              <a:t>VŠ,</a:t>
            </a:r>
            <a:endParaRPr sz="95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spcBef>
                <a:spcPts val="160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germanistiku</a:t>
            </a:r>
            <a:r>
              <a:rPr sz="95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německý</a:t>
            </a:r>
            <a:r>
              <a:rPr sz="950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Calibri"/>
                <a:cs typeface="Calibri"/>
              </a:rPr>
              <a:t>jazyk</a:t>
            </a:r>
            <a:endParaRPr sz="950">
              <a:latin typeface="Calibri"/>
              <a:cs typeface="Calibri"/>
            </a:endParaRPr>
          </a:p>
          <a:p>
            <a:pPr marL="153035" marR="278130">
              <a:lnSpc>
                <a:spcPct val="107000"/>
              </a:lnSpc>
              <a:spcBef>
                <a:spcPts val="5"/>
              </a:spcBef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5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zahraničí,</a:t>
            </a:r>
            <a:r>
              <a:rPr sz="95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přispívá</a:t>
            </a:r>
            <a:r>
              <a:rPr sz="9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ke</a:t>
            </a:r>
            <a:r>
              <a:rPr sz="95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zkvalitnění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vysokých</a:t>
            </a:r>
            <a:r>
              <a:rPr sz="950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škol</a:t>
            </a:r>
            <a:r>
              <a:rPr sz="95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95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rozvojových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zemích</a:t>
            </a:r>
            <a:r>
              <a:rPr sz="95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informuje</a:t>
            </a:r>
            <a:r>
              <a:rPr sz="95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vzdělávací</a:t>
            </a:r>
            <a:endParaRPr sz="950">
              <a:latin typeface="Calibri"/>
              <a:cs typeface="Calibri"/>
            </a:endParaRPr>
          </a:p>
          <a:p>
            <a:pPr marL="153035" marR="525780">
              <a:lnSpc>
                <a:spcPct val="109500"/>
              </a:lnSpc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instituce</a:t>
            </a:r>
            <a:r>
              <a:rPr sz="95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příslušné</a:t>
            </a:r>
            <a:r>
              <a:rPr sz="95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politické orgány.</a:t>
            </a:r>
            <a:endParaRPr sz="9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2142744"/>
            <a:ext cx="2667000" cy="7193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855" y="2075688"/>
            <a:ext cx="1740407" cy="4693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6272" y="2001444"/>
            <a:ext cx="3667760" cy="73596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150" b="0" spc="130" dirty="0">
                <a:solidFill>
                  <a:srgbClr val="006EC0"/>
                </a:solidFill>
                <a:latin typeface="Calibri"/>
                <a:cs typeface="Calibri"/>
              </a:rPr>
              <a:t>STIPENDIJNÍ</a:t>
            </a:r>
            <a:r>
              <a:rPr sz="2150" b="0" spc="2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195" dirty="0">
                <a:solidFill>
                  <a:srgbClr val="006EC0"/>
                </a:solidFill>
                <a:latin typeface="Calibri"/>
                <a:cs typeface="Calibri"/>
              </a:rPr>
              <a:t>NABÍDKY</a:t>
            </a:r>
            <a:r>
              <a:rPr sz="2150" b="0" spc="254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145" dirty="0">
                <a:solidFill>
                  <a:srgbClr val="006EC0"/>
                </a:solidFill>
                <a:latin typeface="Calibri"/>
                <a:cs typeface="Calibri"/>
              </a:rPr>
              <a:t>DAAD</a:t>
            </a:r>
            <a:endParaRPr sz="21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2150" b="0" spc="165" dirty="0">
                <a:solidFill>
                  <a:srgbClr val="3DBDB6"/>
                </a:solidFill>
                <a:latin typeface="Calibri"/>
                <a:cs typeface="Calibri"/>
              </a:rPr>
              <a:t>Výzkumná</a:t>
            </a:r>
            <a:r>
              <a:rPr sz="2150" b="0" spc="229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110" dirty="0">
                <a:solidFill>
                  <a:srgbClr val="3DBDB6"/>
                </a:solidFill>
                <a:latin typeface="Calibri"/>
                <a:cs typeface="Calibri"/>
              </a:rPr>
              <a:t>stipendia</a:t>
            </a:r>
            <a:r>
              <a:rPr sz="2150" b="0" spc="17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0" spc="60" dirty="0">
                <a:solidFill>
                  <a:srgbClr val="3DBDB6"/>
                </a:solidFill>
                <a:latin typeface="Calibri"/>
                <a:cs typeface="Calibri"/>
              </a:rPr>
              <a:t>pro</a:t>
            </a:r>
            <a:endParaRPr sz="215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7344" y="4300728"/>
            <a:ext cx="2656331" cy="13685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6272" y="2725674"/>
            <a:ext cx="496062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1" spc="100" dirty="0">
                <a:solidFill>
                  <a:srgbClr val="3DBDB6"/>
                </a:solidFill>
                <a:latin typeface="Calibri"/>
                <a:cs typeface="Calibri"/>
              </a:rPr>
              <a:t>absolventy,</a:t>
            </a:r>
            <a:r>
              <a:rPr sz="2150" b="1" spc="22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130" dirty="0">
                <a:solidFill>
                  <a:srgbClr val="3DBDB6"/>
                </a:solidFill>
                <a:latin typeface="Calibri"/>
                <a:cs typeface="Calibri"/>
              </a:rPr>
              <a:t>doktorandy</a:t>
            </a:r>
            <a:r>
              <a:rPr sz="2150" b="1" spc="204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dirty="0">
                <a:solidFill>
                  <a:srgbClr val="3DBDB6"/>
                </a:solidFill>
                <a:latin typeface="Calibri"/>
                <a:cs typeface="Calibri"/>
              </a:rPr>
              <a:t>a</a:t>
            </a:r>
            <a:r>
              <a:rPr sz="2150" b="1" spc="14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80" dirty="0">
                <a:solidFill>
                  <a:srgbClr val="3DBDB6"/>
                </a:solidFill>
                <a:latin typeface="Calibri"/>
                <a:cs typeface="Calibri"/>
              </a:rPr>
              <a:t>mladé</a:t>
            </a:r>
            <a:r>
              <a:rPr sz="2150" b="1" spc="204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2150" b="1" spc="90" dirty="0">
                <a:solidFill>
                  <a:srgbClr val="3DBDB6"/>
                </a:solidFill>
                <a:latin typeface="Calibri"/>
                <a:cs typeface="Calibri"/>
              </a:rPr>
              <a:t>vědce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1991" y="3280664"/>
            <a:ext cx="6006465" cy="240474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25425" indent="-212725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225425" algn="l"/>
              </a:tabLst>
            </a:pPr>
            <a:r>
              <a:rPr sz="1200" b="1" spc="65" dirty="0">
                <a:latin typeface="Calibri"/>
                <a:cs typeface="Calibri"/>
              </a:rPr>
              <a:t>Krátká</a:t>
            </a:r>
            <a:r>
              <a:rPr sz="1200" b="1" spc="18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výzkumná</a:t>
            </a:r>
            <a:r>
              <a:rPr sz="1200" b="1" spc="229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stipendia</a:t>
            </a:r>
            <a:r>
              <a:rPr sz="1200" b="1" spc="2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pro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absolventy,</a:t>
            </a:r>
            <a:r>
              <a:rPr sz="1200" b="1" spc="16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doktorandy</a:t>
            </a:r>
            <a:r>
              <a:rPr sz="1200" b="1" spc="1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14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postdocs</a:t>
            </a:r>
            <a:r>
              <a:rPr sz="1200" b="1" spc="17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(1–6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měsíců)</a:t>
            </a:r>
            <a:endParaRPr sz="1200" dirty="0">
              <a:latin typeface="Calibri"/>
              <a:cs typeface="Calibri"/>
            </a:endParaRPr>
          </a:p>
          <a:p>
            <a:pPr marL="226060" indent="-213360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226060" algn="l"/>
              </a:tabLst>
            </a:pPr>
            <a:r>
              <a:rPr sz="1200" b="1" dirty="0">
                <a:latin typeface="Calibri"/>
                <a:cs typeface="Calibri"/>
              </a:rPr>
              <a:t>Roční</a:t>
            </a:r>
            <a:r>
              <a:rPr sz="1200" b="1" spc="300" dirty="0">
                <a:latin typeface="Calibri"/>
                <a:cs typeface="Calibri"/>
              </a:rPr>
              <a:t> </a:t>
            </a:r>
            <a:r>
              <a:rPr sz="1200" b="1" spc="75" dirty="0">
                <a:latin typeface="Calibri"/>
                <a:cs typeface="Calibri"/>
              </a:rPr>
              <a:t>výzkumná</a:t>
            </a:r>
            <a:r>
              <a:rPr sz="1200" b="1" spc="3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stipendia</a:t>
            </a:r>
            <a:r>
              <a:rPr sz="1200" b="1" spc="3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pro</a:t>
            </a:r>
            <a:r>
              <a:rPr sz="1200" b="1" spc="260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doktorandy</a:t>
            </a:r>
            <a:r>
              <a:rPr sz="1200" b="1" spc="2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(7–12</a:t>
            </a:r>
            <a:r>
              <a:rPr sz="1200" b="1" spc="140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měsíců)</a:t>
            </a:r>
            <a:endParaRPr sz="1200" dirty="0">
              <a:latin typeface="Calibri"/>
              <a:cs typeface="Calibri"/>
            </a:endParaRPr>
          </a:p>
          <a:p>
            <a:pPr marL="225425" indent="-21272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225425" algn="l"/>
              </a:tabLst>
            </a:pPr>
            <a:r>
              <a:rPr sz="1200" b="1" spc="70" dirty="0">
                <a:latin typeface="Calibri"/>
                <a:cs typeface="Calibri"/>
              </a:rPr>
              <a:t>Výzkumná</a:t>
            </a:r>
            <a:r>
              <a:rPr sz="1200" b="1" spc="195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stipendia</a:t>
            </a:r>
            <a:r>
              <a:rPr sz="1200" b="1" spc="220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v</a:t>
            </a:r>
            <a:r>
              <a:rPr sz="1200" b="1" spc="215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rámci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65" dirty="0">
                <a:latin typeface="Calibri"/>
                <a:cs typeface="Calibri"/>
              </a:rPr>
              <a:t>doktorátu</a:t>
            </a:r>
            <a:r>
              <a:rPr sz="1200" b="1" spc="105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s</a:t>
            </a:r>
            <a:r>
              <a:rPr sz="1200" b="1" spc="19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dvojím</a:t>
            </a:r>
            <a:r>
              <a:rPr sz="1200" b="1" spc="17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vedením/Cotutelle</a:t>
            </a:r>
            <a:r>
              <a:rPr sz="1200" b="1" spc="11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(max.</a:t>
            </a:r>
            <a:r>
              <a:rPr sz="1200" b="1" spc="185" dirty="0">
                <a:latin typeface="Calibri"/>
                <a:cs typeface="Calibri"/>
              </a:rPr>
              <a:t> </a:t>
            </a:r>
            <a:r>
              <a:rPr sz="1200" b="1" spc="10" dirty="0">
                <a:latin typeface="Calibri"/>
                <a:cs typeface="Calibri"/>
              </a:rPr>
              <a:t>2</a:t>
            </a:r>
            <a:r>
              <a:rPr sz="1200" b="1" spc="15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roky)</a:t>
            </a:r>
            <a:endParaRPr sz="1200" dirty="0">
              <a:latin typeface="Calibri"/>
              <a:cs typeface="Calibri"/>
            </a:endParaRPr>
          </a:p>
          <a:p>
            <a:pPr marL="182880" lvl="1" indent="-170180">
              <a:lnSpc>
                <a:spcPct val="100000"/>
              </a:lnSpc>
              <a:spcBef>
                <a:spcPts val="1340"/>
              </a:spcBef>
              <a:buFont typeface="Wingdings"/>
              <a:buChar char=""/>
              <a:tabLst>
                <a:tab pos="182880" algn="l"/>
              </a:tabLst>
            </a:pPr>
            <a:r>
              <a:rPr sz="1050" dirty="0">
                <a:latin typeface="Calibri"/>
                <a:cs typeface="Calibri"/>
              </a:rPr>
              <a:t>Výše</a:t>
            </a:r>
            <a:r>
              <a:rPr sz="1050" spc="2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stipendia:</a:t>
            </a:r>
            <a:r>
              <a:rPr sz="1050" spc="180" dirty="0">
                <a:latin typeface="Calibri"/>
                <a:cs typeface="Calibri"/>
              </a:rPr>
              <a:t> </a:t>
            </a:r>
            <a:r>
              <a:rPr sz="1050" b="1" spc="55" dirty="0">
                <a:latin typeface="Calibri"/>
                <a:cs typeface="Calibri"/>
              </a:rPr>
              <a:t>934</a:t>
            </a:r>
            <a:r>
              <a:rPr sz="1050" b="1" spc="215" dirty="0">
                <a:latin typeface="Calibri"/>
                <a:cs typeface="Calibri"/>
              </a:rPr>
              <a:t> </a:t>
            </a:r>
            <a:r>
              <a:rPr sz="1050" b="1" spc="55" dirty="0">
                <a:latin typeface="Calibri"/>
                <a:cs typeface="Calibri"/>
              </a:rPr>
              <a:t>EUR</a:t>
            </a:r>
            <a:r>
              <a:rPr sz="1050" spc="55" dirty="0">
                <a:latin typeface="Calibri"/>
                <a:cs typeface="Calibri"/>
              </a:rPr>
              <a:t>,</a:t>
            </a:r>
            <a:r>
              <a:rPr sz="1050" spc="24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resp.</a:t>
            </a:r>
            <a:r>
              <a:rPr sz="1050" spc="17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1200</a:t>
            </a:r>
            <a:r>
              <a:rPr sz="1050" b="1" spc="240" dirty="0">
                <a:latin typeface="Calibri"/>
                <a:cs typeface="Calibri"/>
              </a:rPr>
              <a:t> </a:t>
            </a:r>
            <a:r>
              <a:rPr sz="1050" b="1" spc="35" dirty="0">
                <a:latin typeface="Calibri"/>
                <a:cs typeface="Calibri"/>
              </a:rPr>
              <a:t>EUR</a:t>
            </a:r>
            <a:endParaRPr sz="1050" dirty="0">
              <a:latin typeface="Calibri"/>
              <a:cs typeface="Calibri"/>
            </a:endParaRPr>
          </a:p>
          <a:p>
            <a:pPr marL="182880" lvl="1" indent="-170180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182880" algn="l"/>
              </a:tabLst>
            </a:pPr>
            <a:r>
              <a:rPr sz="1050" spc="30" dirty="0">
                <a:latin typeface="Calibri"/>
                <a:cs typeface="Calibri"/>
              </a:rPr>
              <a:t>Univerzita/výzkumný</a:t>
            </a:r>
            <a:r>
              <a:rPr sz="1050" spc="330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ústav</a:t>
            </a:r>
            <a:r>
              <a:rPr sz="1050" spc="265" dirty="0">
                <a:latin typeface="Calibri"/>
                <a:cs typeface="Calibri"/>
              </a:rPr>
              <a:t> </a:t>
            </a:r>
            <a:r>
              <a:rPr sz="1050" spc="30" dirty="0">
                <a:latin typeface="Calibri"/>
                <a:cs typeface="Calibri"/>
              </a:rPr>
              <a:t>dle</a:t>
            </a:r>
            <a:r>
              <a:rPr sz="1050" spc="155" dirty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výběru</a:t>
            </a:r>
            <a:endParaRPr sz="1050" dirty="0">
              <a:latin typeface="Calibri"/>
              <a:cs typeface="Calibri"/>
            </a:endParaRPr>
          </a:p>
          <a:p>
            <a:pPr marL="182880" lvl="1" indent="-170180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182880" algn="l"/>
              </a:tabLst>
            </a:pPr>
            <a:r>
              <a:rPr sz="1050" dirty="0">
                <a:latin typeface="Calibri"/>
                <a:cs typeface="Calibri"/>
              </a:rPr>
              <a:t>Žádost</a:t>
            </a:r>
            <a:r>
              <a:rPr sz="1050" spc="36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se</a:t>
            </a:r>
            <a:r>
              <a:rPr sz="1050" spc="24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podává</a:t>
            </a:r>
            <a:r>
              <a:rPr sz="1050" spc="3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přes</a:t>
            </a:r>
            <a:r>
              <a:rPr sz="1050" spc="29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portál</a:t>
            </a:r>
            <a:r>
              <a:rPr sz="1050" spc="245" dirty="0">
                <a:latin typeface="Calibri"/>
                <a:cs typeface="Calibri"/>
              </a:rPr>
              <a:t> </a:t>
            </a:r>
            <a:r>
              <a:rPr sz="1050" spc="50" dirty="0">
                <a:latin typeface="Calibri"/>
                <a:cs typeface="Calibri"/>
              </a:rPr>
              <a:t>DAAD</a:t>
            </a:r>
            <a:endParaRPr sz="1050" dirty="0">
              <a:latin typeface="Calibri"/>
              <a:cs typeface="Calibri"/>
            </a:endParaRPr>
          </a:p>
          <a:p>
            <a:pPr marL="182880" lvl="1" indent="-170180">
              <a:lnSpc>
                <a:spcPct val="100000"/>
              </a:lnSpc>
              <a:spcBef>
                <a:spcPts val="540"/>
              </a:spcBef>
              <a:buFont typeface="Wingdings"/>
              <a:buChar char=""/>
              <a:tabLst>
                <a:tab pos="182880" algn="l"/>
              </a:tabLst>
            </a:pPr>
            <a:r>
              <a:rPr sz="1050" dirty="0">
                <a:latin typeface="Calibri"/>
                <a:cs typeface="Calibri"/>
              </a:rPr>
              <a:t>Deadline</a:t>
            </a:r>
            <a:r>
              <a:rPr sz="1050" spc="180" dirty="0"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D4500A"/>
                </a:solidFill>
                <a:latin typeface="Calibri"/>
                <a:cs typeface="Calibri"/>
              </a:rPr>
              <a:t>1</a:t>
            </a:r>
            <a:r>
              <a:rPr lang="cs-CZ" sz="1050" b="1" dirty="0">
                <a:solidFill>
                  <a:srgbClr val="D4500A"/>
                </a:solidFill>
                <a:latin typeface="Calibri"/>
                <a:cs typeface="Calibri"/>
              </a:rPr>
              <a:t>7</a:t>
            </a:r>
            <a:r>
              <a:rPr sz="1050" b="1" dirty="0">
                <a:solidFill>
                  <a:srgbClr val="D4500A"/>
                </a:solidFill>
                <a:latin typeface="Calibri"/>
                <a:cs typeface="Calibri"/>
              </a:rPr>
              <a:t>.</a:t>
            </a:r>
            <a:r>
              <a:rPr sz="1050" b="1" spc="13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60" dirty="0" err="1">
                <a:solidFill>
                  <a:srgbClr val="D4500A"/>
                </a:solidFill>
                <a:latin typeface="Calibri"/>
                <a:cs typeface="Calibri"/>
              </a:rPr>
              <a:t>listopadu</a:t>
            </a:r>
            <a:r>
              <a:rPr sz="1050" b="1" spc="24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-10" dirty="0">
                <a:solidFill>
                  <a:srgbClr val="D4500A"/>
                </a:solidFill>
                <a:latin typeface="Calibri"/>
                <a:cs typeface="Calibri"/>
              </a:rPr>
              <a:t>202</a:t>
            </a:r>
            <a:r>
              <a:rPr lang="cs-CZ" sz="1050" b="1" spc="-10" dirty="0">
                <a:solidFill>
                  <a:srgbClr val="D4500A"/>
                </a:solidFill>
                <a:latin typeface="Calibri"/>
                <a:cs typeface="Calibri"/>
              </a:rPr>
              <a:t>4</a:t>
            </a:r>
            <a:r>
              <a:rPr sz="1050" spc="-10" dirty="0">
                <a:latin typeface="Calibri"/>
                <a:cs typeface="Calibri"/>
              </a:rPr>
              <a:t>,</a:t>
            </a:r>
            <a:endParaRPr sz="1050" dirty="0"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145"/>
              </a:spcBef>
            </a:pPr>
            <a:r>
              <a:rPr sz="1050" b="1" spc="65" dirty="0">
                <a:latin typeface="Calibri"/>
                <a:cs typeface="Calibri"/>
              </a:rPr>
              <a:t>krátká</a:t>
            </a:r>
            <a:r>
              <a:rPr sz="1050" b="1" spc="155" dirty="0">
                <a:latin typeface="Calibri"/>
                <a:cs typeface="Calibri"/>
              </a:rPr>
              <a:t> </a:t>
            </a:r>
            <a:r>
              <a:rPr sz="1050" b="1" spc="55" dirty="0">
                <a:latin typeface="Calibri"/>
                <a:cs typeface="Calibri"/>
              </a:rPr>
              <a:t>stipendia</a:t>
            </a:r>
            <a:r>
              <a:rPr sz="1050" b="1" spc="145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i</a:t>
            </a:r>
            <a:r>
              <a:rPr sz="1050" b="1" spc="95" dirty="0">
                <a:latin typeface="Calibri"/>
                <a:cs typeface="Calibri"/>
              </a:rPr>
              <a:t> </a:t>
            </a:r>
            <a:r>
              <a:rPr sz="1050" b="1" spc="55" dirty="0">
                <a:solidFill>
                  <a:srgbClr val="D4500A"/>
                </a:solidFill>
                <a:latin typeface="Calibri"/>
                <a:cs typeface="Calibri"/>
              </a:rPr>
              <a:t>30.</a:t>
            </a:r>
            <a:r>
              <a:rPr sz="1050" b="1" spc="10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60" dirty="0" err="1">
                <a:solidFill>
                  <a:srgbClr val="D4500A"/>
                </a:solidFill>
                <a:latin typeface="Calibri"/>
                <a:cs typeface="Calibri"/>
              </a:rPr>
              <a:t>dubna</a:t>
            </a:r>
            <a:r>
              <a:rPr sz="1050" b="1" spc="10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50" dirty="0">
                <a:solidFill>
                  <a:srgbClr val="D4500A"/>
                </a:solidFill>
                <a:latin typeface="Calibri"/>
                <a:cs typeface="Calibri"/>
              </a:rPr>
              <a:t>202</a:t>
            </a:r>
            <a:r>
              <a:rPr lang="cs-CZ" sz="1050" b="1" spc="50" dirty="0">
                <a:solidFill>
                  <a:srgbClr val="D4500A"/>
                </a:solidFill>
                <a:latin typeface="Calibri"/>
                <a:cs typeface="Calibri"/>
              </a:rPr>
              <a:t>6</a:t>
            </a:r>
            <a:endParaRPr sz="1050" dirty="0">
              <a:latin typeface="Calibri"/>
              <a:cs typeface="Calibri"/>
            </a:endParaRPr>
          </a:p>
          <a:p>
            <a:pPr marL="177165">
              <a:lnSpc>
                <a:spcPct val="100000"/>
              </a:lnSpc>
              <a:spcBef>
                <a:spcPts val="840"/>
              </a:spcBef>
            </a:pPr>
            <a:r>
              <a:rPr sz="1050" b="1" spc="50" dirty="0">
                <a:solidFill>
                  <a:srgbClr val="4892CF"/>
                </a:solidFill>
                <a:latin typeface="Calibri"/>
                <a:cs typeface="Calibri"/>
              </a:rPr>
              <a:t>!!!</a:t>
            </a:r>
            <a:r>
              <a:rPr sz="1050" b="1" spc="100" dirty="0">
                <a:solidFill>
                  <a:srgbClr val="4892CF"/>
                </a:solidFill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4892CF"/>
                </a:solidFill>
                <a:latin typeface="Calibri"/>
                <a:cs typeface="Calibri"/>
              </a:rPr>
              <a:t>Stipendia</a:t>
            </a:r>
            <a:r>
              <a:rPr sz="1050" b="1" spc="135" dirty="0">
                <a:solidFill>
                  <a:srgbClr val="4892CF"/>
                </a:solidFill>
                <a:latin typeface="Calibri"/>
                <a:cs typeface="Calibri"/>
              </a:rPr>
              <a:t> </a:t>
            </a:r>
            <a:r>
              <a:rPr sz="1050" b="1" spc="55" dirty="0">
                <a:solidFill>
                  <a:srgbClr val="4892CF"/>
                </a:solidFill>
                <a:latin typeface="Calibri"/>
                <a:cs typeface="Calibri"/>
              </a:rPr>
              <a:t>Green</a:t>
            </a:r>
            <a:r>
              <a:rPr sz="1050" b="1" spc="125" dirty="0">
                <a:solidFill>
                  <a:srgbClr val="4892CF"/>
                </a:solidFill>
                <a:latin typeface="Calibri"/>
                <a:cs typeface="Calibri"/>
              </a:rPr>
              <a:t> </a:t>
            </a:r>
            <a:r>
              <a:rPr sz="1050" b="1" spc="70" dirty="0">
                <a:solidFill>
                  <a:srgbClr val="4892CF"/>
                </a:solidFill>
                <a:latin typeface="Calibri"/>
                <a:cs typeface="Calibri"/>
              </a:rPr>
              <a:t>Hydrogen</a:t>
            </a:r>
            <a:r>
              <a:rPr sz="1050" b="1" spc="175" dirty="0">
                <a:solidFill>
                  <a:srgbClr val="4892CF"/>
                </a:solidFill>
                <a:latin typeface="Calibri"/>
                <a:cs typeface="Calibri"/>
              </a:rPr>
              <a:t> </a:t>
            </a:r>
            <a:r>
              <a:rPr sz="1050" b="1" spc="45" dirty="0">
                <a:solidFill>
                  <a:srgbClr val="4892CF"/>
                </a:solidFill>
                <a:latin typeface="Calibri"/>
                <a:cs typeface="Calibri"/>
              </a:rPr>
              <a:t>(GH2)</a:t>
            </a:r>
            <a:endParaRPr sz="1050" dirty="0">
              <a:latin typeface="Calibri"/>
              <a:cs typeface="Calibri"/>
            </a:endParaRPr>
          </a:p>
          <a:p>
            <a:pPr marL="177165">
              <a:lnSpc>
                <a:spcPct val="100000"/>
              </a:lnSpc>
              <a:spcBef>
                <a:spcPts val="130"/>
              </a:spcBef>
            </a:pPr>
            <a:r>
              <a:rPr sz="1050" dirty="0">
                <a:latin typeface="Calibri"/>
                <a:cs typeface="Calibri"/>
              </a:rPr>
              <a:t>deadline</a:t>
            </a:r>
            <a:r>
              <a:rPr sz="1050" spc="165" dirty="0">
                <a:latin typeface="Calibri"/>
                <a:cs typeface="Calibri"/>
              </a:rPr>
              <a:t> </a:t>
            </a:r>
            <a:r>
              <a:rPr sz="1050" b="1" spc="65" dirty="0">
                <a:solidFill>
                  <a:srgbClr val="D4500A"/>
                </a:solidFill>
                <a:latin typeface="Calibri"/>
                <a:cs typeface="Calibri"/>
              </a:rPr>
              <a:t>kdykoli</a:t>
            </a:r>
            <a:r>
              <a:rPr sz="1050" b="1" spc="23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60" dirty="0">
                <a:solidFill>
                  <a:srgbClr val="D4500A"/>
                </a:solidFill>
                <a:latin typeface="Calibri"/>
                <a:cs typeface="Calibri"/>
              </a:rPr>
              <a:t>během</a:t>
            </a:r>
            <a:r>
              <a:rPr sz="1050" b="1" spc="21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050" b="1" spc="40" dirty="0">
                <a:solidFill>
                  <a:srgbClr val="D4500A"/>
                </a:solidFill>
                <a:latin typeface="Calibri"/>
                <a:cs typeface="Calibri"/>
              </a:rPr>
              <a:t>roku</a:t>
            </a:r>
            <a:endParaRPr sz="10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571" y="94678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5150" y="712089"/>
            <a:ext cx="1740407" cy="4693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6140" y="1320990"/>
            <a:ext cx="366776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b="0" spc="130" dirty="0">
                <a:solidFill>
                  <a:srgbClr val="006EC0"/>
                </a:solidFill>
                <a:latin typeface="Calibri"/>
                <a:cs typeface="Calibri"/>
              </a:rPr>
              <a:t>STIPENDIJNÍ</a:t>
            </a:r>
            <a:r>
              <a:rPr sz="2150" b="0" spc="2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195" dirty="0">
                <a:solidFill>
                  <a:srgbClr val="006EC0"/>
                </a:solidFill>
                <a:latin typeface="Calibri"/>
                <a:cs typeface="Calibri"/>
              </a:rPr>
              <a:t>NABÍDKY</a:t>
            </a:r>
            <a:r>
              <a:rPr sz="2150" b="0" spc="254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sz="2150" b="0" spc="145" dirty="0">
                <a:solidFill>
                  <a:srgbClr val="006EC0"/>
                </a:solidFill>
                <a:latin typeface="Calibri"/>
                <a:cs typeface="Calibri"/>
              </a:rPr>
              <a:t>DAAD</a:t>
            </a:r>
            <a:endParaRPr sz="215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7250" y="1677860"/>
            <a:ext cx="6274156" cy="181972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50" b="1" spc="95" dirty="0">
                <a:solidFill>
                  <a:srgbClr val="3DBDB6"/>
                </a:solidFill>
                <a:latin typeface="Calibri"/>
                <a:cs typeface="Calibri"/>
              </a:rPr>
              <a:t>Studijní</a:t>
            </a:r>
            <a:r>
              <a:rPr sz="1650" b="1" spc="17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95" dirty="0">
                <a:solidFill>
                  <a:srgbClr val="3DBDB6"/>
                </a:solidFill>
                <a:latin typeface="Calibri"/>
                <a:cs typeface="Calibri"/>
              </a:rPr>
              <a:t>cesty</a:t>
            </a:r>
            <a:r>
              <a:rPr sz="1650" b="1" spc="21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65" dirty="0">
                <a:solidFill>
                  <a:srgbClr val="3DBDB6"/>
                </a:solidFill>
                <a:latin typeface="Calibri"/>
                <a:cs typeface="Calibri"/>
              </a:rPr>
              <a:t>pro</a:t>
            </a:r>
            <a:r>
              <a:rPr sz="1650" b="1" spc="165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95" dirty="0">
                <a:solidFill>
                  <a:srgbClr val="3DBDB6"/>
                </a:solidFill>
                <a:latin typeface="Calibri"/>
                <a:cs typeface="Calibri"/>
              </a:rPr>
              <a:t>skupiny</a:t>
            </a:r>
            <a:r>
              <a:rPr sz="1650" b="1" spc="229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95" dirty="0">
                <a:solidFill>
                  <a:srgbClr val="3DBDB6"/>
                </a:solidFill>
                <a:latin typeface="Calibri"/>
                <a:cs typeface="Calibri"/>
              </a:rPr>
              <a:t>studentů</a:t>
            </a:r>
            <a:r>
              <a:rPr sz="1650" b="1" spc="204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55" dirty="0">
                <a:solidFill>
                  <a:srgbClr val="3DBDB6"/>
                </a:solidFill>
                <a:latin typeface="Calibri"/>
                <a:cs typeface="Calibri"/>
              </a:rPr>
              <a:t>za</a:t>
            </a:r>
            <a:r>
              <a:rPr sz="1650" b="1" spc="17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90" dirty="0">
                <a:solidFill>
                  <a:srgbClr val="3DBDB6"/>
                </a:solidFill>
                <a:latin typeface="Calibri"/>
                <a:cs typeface="Calibri"/>
              </a:rPr>
              <a:t>doprovodu</a:t>
            </a:r>
            <a:r>
              <a:rPr sz="1650" b="1" spc="21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120" dirty="0">
                <a:solidFill>
                  <a:srgbClr val="3DBDB6"/>
                </a:solidFill>
                <a:latin typeface="Calibri"/>
                <a:cs typeface="Calibri"/>
              </a:rPr>
              <a:t>VŠ-</a:t>
            </a:r>
            <a:r>
              <a:rPr sz="1650" b="1" spc="-200" dirty="0">
                <a:solidFill>
                  <a:srgbClr val="3DBDB6"/>
                </a:solidFill>
                <a:latin typeface="Calibri"/>
                <a:cs typeface="Calibri"/>
              </a:rPr>
              <a:t> </a:t>
            </a:r>
            <a:r>
              <a:rPr sz="1650" b="1" spc="65" dirty="0">
                <a:solidFill>
                  <a:srgbClr val="3DBDB6"/>
                </a:solidFill>
                <a:latin typeface="Calibri"/>
                <a:cs typeface="Calibri"/>
              </a:rPr>
              <a:t>učitele</a:t>
            </a:r>
            <a:endParaRPr sz="1650" dirty="0"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945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dirty="0">
                <a:latin typeface="Calibri"/>
                <a:cs typeface="Calibri"/>
              </a:rPr>
              <a:t>stipendium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</a:t>
            </a:r>
            <a:r>
              <a:rPr sz="1200" spc="1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určeno</a:t>
            </a:r>
            <a:r>
              <a:rPr sz="1200" spc="3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cesty</a:t>
            </a:r>
            <a:r>
              <a:rPr sz="1200" spc="2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návštěvou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nejméně</a:t>
            </a:r>
            <a:r>
              <a:rPr sz="1200" spc="2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dvou</a:t>
            </a:r>
            <a:r>
              <a:rPr sz="1200" spc="3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německých</a:t>
            </a:r>
            <a:r>
              <a:rPr sz="1200" spc="330" dirty="0">
                <a:latin typeface="Calibri"/>
                <a:cs typeface="Calibri"/>
              </a:rPr>
              <a:t> </a:t>
            </a:r>
            <a:r>
              <a:rPr sz="1200" spc="35" dirty="0">
                <a:latin typeface="Calibri"/>
                <a:cs typeface="Calibri"/>
              </a:rPr>
              <a:t>VŠ </a:t>
            </a:r>
            <a:endParaRPr sz="1200" dirty="0"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spc="10" dirty="0">
                <a:latin typeface="Calibri"/>
                <a:cs typeface="Calibri"/>
              </a:rPr>
              <a:t>žádost</a:t>
            </a:r>
            <a:r>
              <a:rPr sz="1200" spc="29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podává</a:t>
            </a:r>
            <a:r>
              <a:rPr sz="1200" spc="27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vysokoškolský</a:t>
            </a:r>
            <a:r>
              <a:rPr sz="1200" spc="28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učitel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10" dirty="0">
                <a:latin typeface="Calibri"/>
                <a:cs typeface="Calibri"/>
              </a:rPr>
              <a:t>české</a:t>
            </a:r>
            <a:r>
              <a:rPr sz="1200" spc="285" dirty="0">
                <a:latin typeface="Calibri"/>
                <a:cs typeface="Calibri"/>
              </a:rPr>
              <a:t> </a:t>
            </a:r>
            <a:r>
              <a:rPr sz="1200" spc="30" dirty="0">
                <a:latin typeface="Calibri"/>
                <a:cs typeface="Calibri"/>
              </a:rPr>
              <a:t>VŠ </a:t>
            </a:r>
            <a:endParaRPr sz="1200" dirty="0"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dirty="0">
                <a:latin typeface="Calibri"/>
                <a:cs typeface="Calibri"/>
              </a:rPr>
              <a:t>termíny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podání</a:t>
            </a:r>
            <a:r>
              <a:rPr sz="1200" spc="1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žádosti: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3</a:t>
            </a:r>
            <a:r>
              <a:rPr sz="1200" b="1" spc="10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×</a:t>
            </a:r>
            <a:r>
              <a:rPr sz="1200" b="1" spc="14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4500A"/>
                </a:solidFill>
                <a:latin typeface="Calibri"/>
                <a:cs typeface="Calibri"/>
              </a:rPr>
              <a:t>ročně</a:t>
            </a:r>
            <a:r>
              <a:rPr sz="1200" b="1" spc="14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–</a:t>
            </a:r>
            <a:r>
              <a:rPr sz="1200" b="1" spc="4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1.</a:t>
            </a:r>
            <a:r>
              <a:rPr sz="1200" b="1" spc="3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4500A"/>
                </a:solidFill>
                <a:latin typeface="Calibri"/>
                <a:cs typeface="Calibri"/>
              </a:rPr>
              <a:t>února,</a:t>
            </a:r>
            <a:r>
              <a:rPr sz="1200" b="1" spc="114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1.</a:t>
            </a:r>
            <a:r>
              <a:rPr sz="1200" b="1" spc="3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50" dirty="0">
                <a:solidFill>
                  <a:srgbClr val="D4500A"/>
                </a:solidFill>
                <a:latin typeface="Calibri"/>
                <a:cs typeface="Calibri"/>
              </a:rPr>
              <a:t>května,</a:t>
            </a:r>
            <a:r>
              <a:rPr sz="1200" b="1" spc="175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D4500A"/>
                </a:solidFill>
                <a:latin typeface="Calibri"/>
                <a:cs typeface="Calibri"/>
              </a:rPr>
              <a:t>1.</a:t>
            </a:r>
            <a:r>
              <a:rPr sz="1200" b="1" spc="50" dirty="0">
                <a:solidFill>
                  <a:srgbClr val="D4500A"/>
                </a:solidFill>
                <a:latin typeface="Calibri"/>
                <a:cs typeface="Calibri"/>
              </a:rPr>
              <a:t> </a:t>
            </a:r>
            <a:r>
              <a:rPr sz="1200" b="1" spc="35" dirty="0" err="1">
                <a:solidFill>
                  <a:srgbClr val="D4500A"/>
                </a:solidFill>
                <a:latin typeface="Calibri"/>
                <a:cs typeface="Calibri"/>
              </a:rPr>
              <a:t>listopadu</a:t>
            </a:r>
            <a:endParaRPr lang="cs-CZ" sz="1200" b="1" spc="35" dirty="0">
              <a:solidFill>
                <a:srgbClr val="D4500A"/>
              </a:solidFill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</a:tabLst>
            </a:pPr>
            <a:endParaRPr lang="cs-CZ" sz="1200" b="1" spc="35" dirty="0">
              <a:solidFill>
                <a:srgbClr val="D4500A"/>
              </a:solidFill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</a:tabLst>
            </a:pPr>
            <a:endParaRPr lang="cs-CZ" sz="1650" b="1" spc="35" dirty="0">
              <a:solidFill>
                <a:srgbClr val="D4500A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0650" y="844550"/>
            <a:ext cx="7848599" cy="5816977"/>
          </a:xfrm>
        </p:spPr>
        <p:txBody>
          <a:bodyPr/>
          <a:lstStyle/>
          <a:p>
            <a:endParaRPr lang="cs-CZ" sz="1400" b="1" dirty="0"/>
          </a:p>
          <a:p>
            <a:r>
              <a:rPr lang="cs-CZ" sz="1400" b="1" dirty="0"/>
              <a:t>Německo – stipendia DAAD – GSSP, podpora PhD projektů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V rámci programu </a:t>
            </a:r>
            <a:r>
              <a:rPr lang="cs-CZ" sz="1400" dirty="0" err="1"/>
              <a:t>Graduate</a:t>
            </a:r>
            <a:r>
              <a:rPr lang="cs-CZ" sz="1400" dirty="0"/>
              <a:t> </a:t>
            </a:r>
            <a:r>
              <a:rPr lang="cs-CZ" sz="1400" dirty="0" err="1"/>
              <a:t>School</a:t>
            </a:r>
            <a:r>
              <a:rPr lang="cs-CZ" sz="1400" dirty="0"/>
              <a:t> </a:t>
            </a:r>
            <a:r>
              <a:rPr lang="cs-CZ" sz="1400" dirty="0" err="1"/>
              <a:t>Scholarship</a:t>
            </a:r>
            <a:r>
              <a:rPr lang="cs-CZ" sz="1400" dirty="0"/>
              <a:t> </a:t>
            </a:r>
            <a:r>
              <a:rPr lang="cs-CZ" sz="1400" dirty="0" err="1"/>
              <a:t>Programme</a:t>
            </a:r>
            <a:r>
              <a:rPr lang="cs-CZ" sz="1400" dirty="0"/>
              <a:t> (GSSP) nabízí DAAD podporu PhD projektů realizovaných na některé z německých VŠ zapojených do programu.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Stipendia jsou určena vynikajícím studentům doktorandských programů a mladým vědcům a jsou udělována na dobu do 4 let.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Žádosti se podávají přes příslušnou vysokou školu zapojenou do programu. Bližší informace jsou k dispozici </a:t>
            </a:r>
            <a:r>
              <a:rPr lang="cs-CZ" sz="1400" b="1" dirty="0">
                <a:hlinkClick r:id="rId2"/>
              </a:rPr>
              <a:t>v detailu nabídky</a:t>
            </a:r>
            <a:r>
              <a:rPr lang="cs-CZ" sz="1400" dirty="0"/>
              <a:t> a v </a:t>
            </a:r>
            <a:r>
              <a:rPr lang="cs-CZ" sz="1400" b="1" dirty="0">
                <a:hlinkClick r:id="rId3"/>
              </a:rPr>
              <a:t>popisu programu</a:t>
            </a:r>
            <a:r>
              <a:rPr lang="cs-CZ" sz="1400" dirty="0"/>
              <a:t>.</a:t>
            </a:r>
          </a:p>
          <a:p>
            <a:endParaRPr lang="cs-CZ" sz="1400" b="1" dirty="0"/>
          </a:p>
          <a:p>
            <a:r>
              <a:rPr lang="cs-CZ" sz="1400" b="1" dirty="0"/>
              <a:t>Německo – stipendia DAAD – ERA Green Hydrogen </a:t>
            </a:r>
            <a:r>
              <a:rPr lang="cs-CZ" sz="1400" b="1" dirty="0" err="1"/>
              <a:t>Fellowships</a:t>
            </a:r>
            <a:endParaRPr lang="cs-CZ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Stipendijní program ERA Green Hydrogen </a:t>
            </a:r>
            <a:r>
              <a:rPr lang="cs-CZ" sz="1400" dirty="0" err="1"/>
              <a:t>Fellowships</a:t>
            </a:r>
            <a:r>
              <a:rPr lang="cs-CZ" sz="1400" dirty="0"/>
              <a:t> je zaměřen na podporu studentů a </a:t>
            </a:r>
            <a:r>
              <a:rPr lang="cs-CZ" sz="1400" dirty="0" err="1"/>
              <a:t>postdoktorandů</a:t>
            </a:r>
            <a:r>
              <a:rPr lang="cs-CZ" sz="1400" dirty="0"/>
              <a:t> z univerzit zapojených do iniciativy ERA (Evropský výzkumný prostor – </a:t>
            </a:r>
            <a:r>
              <a:rPr lang="cs-CZ" sz="1400" i="1" dirty="0" err="1"/>
              <a:t>European</a:t>
            </a:r>
            <a:r>
              <a:rPr lang="cs-CZ" sz="1400" i="1" dirty="0"/>
              <a:t> </a:t>
            </a:r>
            <a:r>
              <a:rPr lang="cs-CZ" sz="1400" i="1" dirty="0" err="1"/>
              <a:t>Research</a:t>
            </a:r>
            <a:r>
              <a:rPr lang="cs-CZ" sz="1400" i="1" dirty="0"/>
              <a:t> Area</a:t>
            </a:r>
            <a:r>
              <a:rPr lang="cs-CZ" sz="1400" dirty="0"/>
              <a:t>), kteří se zajímají o témata související se „zeleným vodíkem“ (GH2) a chtějí se aktivně zapojit do jedné ze čtyř pracovních skupin.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Informace o stipendijní nabídce naleznete v detailu programu „</a:t>
            </a:r>
            <a:r>
              <a:rPr lang="cs-CZ" sz="1400" b="1" dirty="0">
                <a:hlinkClick r:id="rId4"/>
              </a:rPr>
              <a:t>ERA </a:t>
            </a:r>
            <a:r>
              <a:rPr lang="cs-CZ" sz="1400" b="1" dirty="0" err="1">
                <a:hlinkClick r:id="rId4"/>
              </a:rPr>
              <a:t>Fellowships</a:t>
            </a:r>
            <a:r>
              <a:rPr lang="cs-CZ" sz="1400" b="1" dirty="0">
                <a:hlinkClick r:id="rId4"/>
              </a:rPr>
              <a:t> – Green Hydrogen</a:t>
            </a:r>
            <a:r>
              <a:rPr lang="cs-CZ" sz="1400" dirty="0"/>
              <a:t>“ na stránkách DAAD. Stipendia jsou nabízena ve třech kategoriích:</a:t>
            </a:r>
            <a:br>
              <a:rPr lang="cs-CZ" sz="1400" dirty="0"/>
            </a:br>
            <a:r>
              <a:rPr lang="cs-CZ" sz="1400" dirty="0"/>
              <a:t>→ </a:t>
            </a:r>
            <a:r>
              <a:rPr lang="cs-CZ" sz="1400" b="1" dirty="0">
                <a:hlinkClick r:id="rId5"/>
              </a:rPr>
              <a:t>ERA Green Hydrogen </a:t>
            </a:r>
            <a:r>
              <a:rPr lang="cs-CZ" sz="1400" b="1" dirty="0" err="1">
                <a:hlinkClick r:id="rId5"/>
              </a:rPr>
              <a:t>Fellowships</a:t>
            </a:r>
            <a:r>
              <a:rPr lang="cs-CZ" sz="1400" b="1" dirty="0">
                <a:hlinkClick r:id="rId5"/>
              </a:rPr>
              <a:t> </a:t>
            </a:r>
            <a:r>
              <a:rPr lang="cs-CZ" sz="1400" b="1" dirty="0" err="1">
                <a:hlinkClick r:id="rId5"/>
              </a:rPr>
              <a:t>for</a:t>
            </a:r>
            <a:r>
              <a:rPr lang="cs-CZ" sz="1400" b="1" dirty="0">
                <a:hlinkClick r:id="rId5"/>
              </a:rPr>
              <a:t> </a:t>
            </a:r>
            <a:r>
              <a:rPr lang="cs-CZ" sz="1400" b="1" dirty="0" err="1">
                <a:hlinkClick r:id="rId5"/>
              </a:rPr>
              <a:t>international</a:t>
            </a:r>
            <a:r>
              <a:rPr lang="cs-CZ" sz="1400" b="1" dirty="0">
                <a:hlinkClick r:id="rId5"/>
              </a:rPr>
              <a:t> PhD </a:t>
            </a:r>
            <a:r>
              <a:rPr lang="cs-CZ" sz="1400" b="1" dirty="0" err="1">
                <a:hlinkClick r:id="rId5"/>
              </a:rPr>
              <a:t>students</a:t>
            </a:r>
            <a:r>
              <a:rPr lang="cs-CZ" sz="1400" dirty="0"/>
              <a:t> – určeno pro výzkumné pobyty 1–24 měsíců a stáže 2–3 měsíce,</a:t>
            </a:r>
            <a:br>
              <a:rPr lang="cs-CZ" sz="1400" dirty="0"/>
            </a:br>
            <a:r>
              <a:rPr lang="cs-CZ" sz="1400" dirty="0"/>
              <a:t>→ </a:t>
            </a:r>
            <a:r>
              <a:rPr lang="cs-CZ" sz="1400" b="1" dirty="0">
                <a:hlinkClick r:id="rId6"/>
              </a:rPr>
              <a:t>ERA Green Hydrogen </a:t>
            </a:r>
            <a:r>
              <a:rPr lang="cs-CZ" sz="1400" b="1" dirty="0" err="1">
                <a:hlinkClick r:id="rId6"/>
              </a:rPr>
              <a:t>Fellowships</a:t>
            </a:r>
            <a:r>
              <a:rPr lang="cs-CZ" sz="1400" b="1" dirty="0">
                <a:hlinkClick r:id="rId6"/>
              </a:rPr>
              <a:t> </a:t>
            </a:r>
            <a:r>
              <a:rPr lang="cs-CZ" sz="1400" b="1" dirty="0" err="1">
                <a:hlinkClick r:id="rId6"/>
              </a:rPr>
              <a:t>for</a:t>
            </a:r>
            <a:r>
              <a:rPr lang="cs-CZ" sz="1400" b="1" dirty="0">
                <a:hlinkClick r:id="rId6"/>
              </a:rPr>
              <a:t> </a:t>
            </a:r>
            <a:r>
              <a:rPr lang="cs-CZ" sz="1400" b="1" dirty="0" err="1">
                <a:hlinkClick r:id="rId6"/>
              </a:rPr>
              <a:t>international</a:t>
            </a:r>
            <a:r>
              <a:rPr lang="cs-CZ" sz="1400" b="1" dirty="0">
                <a:hlinkClick r:id="rId6"/>
              </a:rPr>
              <a:t> </a:t>
            </a:r>
            <a:r>
              <a:rPr lang="cs-CZ" sz="1400" b="1" dirty="0" err="1">
                <a:hlinkClick r:id="rId6"/>
              </a:rPr>
              <a:t>Postdocs</a:t>
            </a:r>
            <a:r>
              <a:rPr lang="cs-CZ" sz="1400" dirty="0"/>
              <a:t>  – určeno pro pobyty v délce 1–24 měsíců.</a:t>
            </a:r>
            <a:br>
              <a:rPr lang="cs-CZ" sz="1400" dirty="0"/>
            </a:br>
            <a:r>
              <a:rPr lang="cs-CZ" sz="1400" dirty="0"/>
              <a:t>Podrobné informace o stipendiu a podmínkách pro podání žádosti naleznete na stránkách DAAD, vždy u daného druhu stipendia (viz uvedené odkazy).</a:t>
            </a:r>
          </a:p>
          <a:p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Termín pro podání žádostí pro pobyty  </a:t>
            </a:r>
            <a:r>
              <a:rPr lang="cs-CZ" sz="1400" b="1" dirty="0"/>
              <a:t>doktorandi a </a:t>
            </a:r>
            <a:r>
              <a:rPr lang="cs-CZ" sz="1400" b="1" dirty="0" err="1"/>
              <a:t>postdoktorandi</a:t>
            </a:r>
            <a:r>
              <a:rPr lang="cs-CZ" sz="1400" dirty="0"/>
              <a:t> mohou žádosti podávat </a:t>
            </a:r>
            <a:r>
              <a:rPr lang="cs-CZ" sz="1400" b="1" dirty="0"/>
              <a:t>průběžně po celý rok,</a:t>
            </a:r>
            <a:r>
              <a:rPr lang="cs-CZ" sz="1400" dirty="0"/>
              <a:t> nejpozději však 4 měsíce před plánovaným začátkem pobytu.</a:t>
            </a:r>
          </a:p>
          <a:p>
            <a:endParaRPr lang="cs-CZ" sz="14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4041FC-8999-40C9-A59F-B17CC8125DB6}"/>
              </a:ext>
            </a:extLst>
          </p:cNvPr>
          <p:cNvSpPr txBox="1"/>
          <p:nvPr/>
        </p:nvSpPr>
        <p:spPr>
          <a:xfrm>
            <a:off x="311150" y="475218"/>
            <a:ext cx="4046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spc="130" dirty="0">
                <a:solidFill>
                  <a:srgbClr val="006EC0"/>
                </a:solidFill>
                <a:latin typeface="Calibri"/>
                <a:cs typeface="Calibri"/>
              </a:rPr>
              <a:t>STIPENDIJNÍ</a:t>
            </a:r>
            <a:r>
              <a:rPr lang="cs-CZ" sz="1800" b="0" spc="210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cs-CZ" sz="1800" b="0" spc="195" dirty="0">
                <a:solidFill>
                  <a:srgbClr val="006EC0"/>
                </a:solidFill>
                <a:latin typeface="Calibri"/>
                <a:cs typeface="Calibri"/>
              </a:rPr>
              <a:t>NABÍDKY</a:t>
            </a:r>
            <a:r>
              <a:rPr lang="cs-CZ" sz="1800" b="0" spc="254" dirty="0">
                <a:solidFill>
                  <a:srgbClr val="006EC0"/>
                </a:solidFill>
                <a:latin typeface="Calibri"/>
                <a:cs typeface="Calibri"/>
              </a:rPr>
              <a:t> </a:t>
            </a:r>
            <a:r>
              <a:rPr lang="cs-CZ" sz="1800" b="0" spc="145" dirty="0">
                <a:solidFill>
                  <a:srgbClr val="006EC0"/>
                </a:solidFill>
                <a:latin typeface="Calibri"/>
                <a:cs typeface="Calibri"/>
              </a:rPr>
              <a:t>DAAD</a:t>
            </a:r>
            <a:endParaRPr lang="cs-CZ" dirty="0"/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id="{BD648D61-5C40-412B-90C8-246BF3B7484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949950" y="425188"/>
            <a:ext cx="1740407" cy="46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3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675" y="272542"/>
            <a:ext cx="32194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Calibri"/>
                <a:cs typeface="Calibri"/>
              </a:rPr>
              <a:t>Stipendijní </a:t>
            </a:r>
            <a:r>
              <a:rPr sz="4000" b="0" dirty="0">
                <a:latin typeface="Calibri"/>
                <a:cs typeface="Calibri"/>
              </a:rPr>
              <a:t>možnosti</a:t>
            </a:r>
            <a:r>
              <a:rPr sz="4000" b="0" spc="-130" dirty="0">
                <a:latin typeface="Calibri"/>
                <a:cs typeface="Calibri"/>
              </a:rPr>
              <a:t> </a:t>
            </a:r>
            <a:r>
              <a:rPr sz="4000" b="0" spc="-20" dirty="0">
                <a:latin typeface="Calibri"/>
                <a:cs typeface="Calibri"/>
              </a:rPr>
              <a:t>OMVI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02283" y="1813052"/>
            <a:ext cx="3745229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Student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Ph.D.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studia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může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využít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stejnou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nabídku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jako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studenti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Bc.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NMgr.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studia</a:t>
            </a:r>
            <a:endParaRPr sz="1400" dirty="0">
              <a:latin typeface="Calibri"/>
              <a:cs typeface="Calibri"/>
            </a:endParaRPr>
          </a:p>
          <a:p>
            <a:pPr marL="12700" marR="191135">
              <a:lnSpc>
                <a:spcPct val="100000"/>
              </a:lnSpc>
              <a:spcBef>
                <a:spcPts val="1680"/>
              </a:spcBef>
            </a:pPr>
            <a:r>
              <a:rPr sz="1400" dirty="0">
                <a:solidFill>
                  <a:srgbClr val="404040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Všechny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druhy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zahraničních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pobytů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mohou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být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krátkodobé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(do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30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dní)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nebo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dlouhodobé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(minimálně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měsíce)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283" y="3306826"/>
            <a:ext cx="212407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Studijní</a:t>
            </a:r>
            <a:r>
              <a:rPr sz="140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pobyty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rámci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programu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Erasmus+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Erasmus+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0353" y="3520186"/>
            <a:ext cx="1193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mimo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2283" y="4160647"/>
            <a:ext cx="353187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04040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Praktické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stáže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(pracovní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pobyty)</a:t>
            </a:r>
            <a:endParaRPr sz="14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2350135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rámci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programu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Erasmus+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	-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mimo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 Erasmus+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2283" y="5014087"/>
            <a:ext cx="21240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Lucida Sans Unicode"/>
                <a:cs typeface="Lucida Sans Unicode"/>
              </a:rPr>
              <a:t>▶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Výzkumné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pobyty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rámci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programu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Erasmus+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Erasmus+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0353" y="5227447"/>
            <a:ext cx="11938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mimo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program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93208" y="207264"/>
            <a:ext cx="2498090" cy="3397250"/>
          </a:xfrm>
          <a:custGeom>
            <a:avLst/>
            <a:gdLst/>
            <a:ahLst/>
            <a:cxnLst/>
            <a:rect l="l" t="t" r="r" b="b"/>
            <a:pathLst>
              <a:path w="2498090" h="3397250">
                <a:moveTo>
                  <a:pt x="2497836" y="0"/>
                </a:moveTo>
                <a:lnTo>
                  <a:pt x="0" y="0"/>
                </a:lnTo>
                <a:lnTo>
                  <a:pt x="0" y="3396996"/>
                </a:lnTo>
                <a:lnTo>
                  <a:pt x="2497836" y="3396996"/>
                </a:lnTo>
                <a:lnTo>
                  <a:pt x="2497836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093208" y="207264"/>
            <a:ext cx="2498090" cy="339725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79705" marR="407034">
              <a:lnSpc>
                <a:spcPct val="114100"/>
              </a:lnSpc>
              <a:spcBef>
                <a:spcPts val="150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6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stránkách</a:t>
            </a:r>
            <a:r>
              <a:rPr sz="16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OMVI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naleznete</a:t>
            </a:r>
            <a:r>
              <a:rPr sz="16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informace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nabídkách</a:t>
            </a:r>
            <a:r>
              <a:rPr sz="16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stipendií,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stáží,</a:t>
            </a:r>
            <a:r>
              <a:rPr sz="16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pobytů</a:t>
            </a:r>
            <a:r>
              <a:rPr sz="16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vzdělávacích</a:t>
            </a:r>
            <a:r>
              <a:rPr sz="160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akcí</a:t>
            </a:r>
            <a:endParaRPr sz="1600" dirty="0">
              <a:latin typeface="Calibri"/>
              <a:cs typeface="Calibri"/>
            </a:endParaRPr>
          </a:p>
          <a:p>
            <a:pPr marL="354965">
              <a:lnSpc>
                <a:spcPts val="1085"/>
              </a:lnSpc>
              <a:spcBef>
                <a:spcPts val="1230"/>
              </a:spcBef>
            </a:pPr>
            <a:r>
              <a:rPr sz="950" spc="-5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endParaRPr sz="950" dirty="0">
              <a:latin typeface="Symbol"/>
              <a:cs typeface="Symbol"/>
            </a:endParaRPr>
          </a:p>
          <a:p>
            <a:pPr marL="354965" marR="166370">
              <a:lnSpc>
                <a:spcPts val="2160"/>
              </a:lnSpc>
              <a:spcBef>
                <a:spcPts val="15"/>
              </a:spcBef>
            </a:pP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https://international.</a:t>
            </a:r>
            <a:r>
              <a:rPr sz="1800" spc="-10" dirty="0">
                <a:solidFill>
                  <a:srgbClr val="0000F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mendelu.cz/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09971" y="3860292"/>
            <a:ext cx="2464435" cy="4089400"/>
          </a:xfrm>
          <a:custGeom>
            <a:avLst/>
            <a:gdLst/>
            <a:ahLst/>
            <a:cxnLst/>
            <a:rect l="l" t="t" r="r" b="b"/>
            <a:pathLst>
              <a:path w="2464434" h="4089400">
                <a:moveTo>
                  <a:pt x="2464307" y="0"/>
                </a:moveTo>
                <a:lnTo>
                  <a:pt x="0" y="0"/>
                </a:lnTo>
                <a:lnTo>
                  <a:pt x="0" y="4088891"/>
                </a:lnTo>
                <a:lnTo>
                  <a:pt x="2464307" y="4088891"/>
                </a:lnTo>
                <a:lnTo>
                  <a:pt x="2464307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5109971" y="3860292"/>
            <a:ext cx="2464435" cy="408940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80340" marR="198755">
              <a:lnSpc>
                <a:spcPct val="114100"/>
              </a:lnSpc>
              <a:spcBef>
                <a:spcPts val="150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Na</a:t>
            </a:r>
            <a:r>
              <a:rPr sz="1600" spc="110" dirty="0">
                <a:solidFill>
                  <a:srgbClr val="FFFFF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MS</a:t>
            </a:r>
            <a:r>
              <a:rPr sz="1600" u="sng" spc="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Teams</a:t>
            </a:r>
            <a:r>
              <a:rPr sz="1600" spc="500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 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Zahraniční</a:t>
            </a:r>
            <a:r>
              <a:rPr sz="1600" u="sng" spc="2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spolupráce</a:t>
            </a:r>
            <a:r>
              <a:rPr sz="16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http://bit.ly/40aZfIc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)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pravidelně</a:t>
            </a:r>
            <a:r>
              <a:rPr sz="16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přidáváme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aktuální</a:t>
            </a:r>
            <a:r>
              <a:rPr sz="16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nabídky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stipendií,</a:t>
            </a:r>
            <a:r>
              <a:rPr sz="16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stáží,</a:t>
            </a:r>
            <a:r>
              <a:rPr sz="1600" spc="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pobytů</a:t>
            </a:r>
            <a:r>
              <a:rPr sz="16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vzdělávacích</a:t>
            </a:r>
            <a:r>
              <a:rPr sz="16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akcí</a:t>
            </a:r>
            <a:r>
              <a:rPr sz="16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endParaRPr sz="950" dirty="0">
              <a:latin typeface="Symbol"/>
              <a:cs typeface="Symbo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8215" y="6205728"/>
            <a:ext cx="1676399" cy="158343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7019" y="2604516"/>
            <a:ext cx="816864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0344" y="2023872"/>
            <a:ext cx="1737359" cy="4678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693920" y="2656332"/>
            <a:ext cx="2875915" cy="3017520"/>
            <a:chOff x="4693920" y="2656332"/>
            <a:chExt cx="2875915" cy="30175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3268" y="2656332"/>
              <a:ext cx="1996439" cy="301751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93920" y="4431792"/>
              <a:ext cx="1353185" cy="469265"/>
            </a:xfrm>
            <a:custGeom>
              <a:avLst/>
              <a:gdLst/>
              <a:ahLst/>
              <a:cxnLst/>
              <a:rect l="l" t="t" r="r" b="b"/>
              <a:pathLst>
                <a:path w="1353185" h="469264">
                  <a:moveTo>
                    <a:pt x="57150" y="0"/>
                  </a:moveTo>
                  <a:lnTo>
                    <a:pt x="0" y="227964"/>
                  </a:lnTo>
                  <a:lnTo>
                    <a:pt x="505332" y="355091"/>
                  </a:lnTo>
                  <a:lnTo>
                    <a:pt x="476757" y="469011"/>
                  </a:lnTo>
                  <a:lnTo>
                    <a:pt x="1353184" y="447167"/>
                  </a:lnTo>
                  <a:lnTo>
                    <a:pt x="591057" y="13080"/>
                  </a:lnTo>
                  <a:lnTo>
                    <a:pt x="562482" y="127126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DC62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4608" y="4546092"/>
              <a:ext cx="347344" cy="1588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6718" y="4639437"/>
              <a:ext cx="118491" cy="984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6418" y="4674489"/>
              <a:ext cx="322961" cy="16421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06551" y="2971038"/>
            <a:ext cx="2795270" cy="1003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105" dirty="0">
                <a:latin typeface="Calibri"/>
                <a:cs typeface="Calibri"/>
              </a:rPr>
              <a:t>DAAD</a:t>
            </a:r>
            <a:r>
              <a:rPr sz="1450" b="1" spc="204" dirty="0">
                <a:latin typeface="Calibri"/>
                <a:cs typeface="Calibri"/>
              </a:rPr>
              <a:t> </a:t>
            </a:r>
            <a:r>
              <a:rPr sz="1450" b="1" dirty="0">
                <a:latin typeface="Calibri"/>
                <a:cs typeface="Calibri"/>
              </a:rPr>
              <a:t>–</a:t>
            </a:r>
            <a:r>
              <a:rPr sz="1450" b="1" spc="35" dirty="0">
                <a:latin typeface="Calibri"/>
                <a:cs typeface="Calibri"/>
              </a:rPr>
              <a:t> </a:t>
            </a:r>
            <a:r>
              <a:rPr sz="1450" b="1" spc="60" dirty="0">
                <a:latin typeface="Calibri"/>
                <a:cs typeface="Calibri"/>
              </a:rPr>
              <a:t>Information</a:t>
            </a:r>
            <a:r>
              <a:rPr sz="1450" b="1" spc="170" dirty="0">
                <a:latin typeface="Calibri"/>
                <a:cs typeface="Calibri"/>
              </a:rPr>
              <a:t> </a:t>
            </a:r>
            <a:r>
              <a:rPr sz="1450" b="1" spc="55" dirty="0">
                <a:latin typeface="Calibri"/>
                <a:cs typeface="Calibri"/>
              </a:rPr>
              <a:t>Point</a:t>
            </a:r>
            <a:r>
              <a:rPr sz="1450" b="1" spc="130" dirty="0">
                <a:latin typeface="Calibri"/>
                <a:cs typeface="Calibri"/>
              </a:rPr>
              <a:t> </a:t>
            </a:r>
            <a:r>
              <a:rPr sz="1450" b="1" spc="-20" dirty="0">
                <a:latin typeface="Calibri"/>
                <a:cs typeface="Calibri"/>
              </a:rPr>
              <a:t>Praha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50" dirty="0">
                <a:latin typeface="Calibri"/>
                <a:cs typeface="Calibri"/>
              </a:rPr>
              <a:t>c/o</a:t>
            </a:r>
            <a:r>
              <a:rPr sz="1450" spc="39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Goethe-</a:t>
            </a:r>
            <a:r>
              <a:rPr sz="1450" spc="-10" dirty="0">
                <a:latin typeface="Calibri"/>
                <a:cs typeface="Calibri"/>
              </a:rPr>
              <a:t>Institut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dirty="0">
                <a:latin typeface="Calibri"/>
                <a:cs typeface="Calibri"/>
              </a:rPr>
              <a:t>Masarykovo</a:t>
            </a:r>
            <a:r>
              <a:rPr sz="1450" spc="4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nábřeží</a:t>
            </a:r>
            <a:r>
              <a:rPr sz="1450" spc="37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32</a:t>
            </a: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450" spc="-45" dirty="0">
                <a:latin typeface="Calibri"/>
                <a:cs typeface="Calibri"/>
              </a:rPr>
              <a:t>110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spc="50" dirty="0">
                <a:latin typeface="Calibri"/>
                <a:cs typeface="Calibri"/>
              </a:rPr>
              <a:t>00</a:t>
            </a:r>
            <a:r>
              <a:rPr sz="1450" spc="19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Praha</a:t>
            </a:r>
            <a:r>
              <a:rPr sz="1450" spc="114" dirty="0">
                <a:latin typeface="Calibri"/>
                <a:cs typeface="Calibri"/>
              </a:rPr>
              <a:t> </a:t>
            </a:r>
            <a:r>
              <a:rPr sz="1450" spc="-50" dirty="0">
                <a:latin typeface="Calibri"/>
                <a:cs typeface="Calibri"/>
              </a:rPr>
              <a:t>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6551" y="4534916"/>
            <a:ext cx="3865879" cy="113665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b="1" dirty="0">
                <a:latin typeface="Calibri"/>
                <a:cs typeface="Calibri"/>
              </a:rPr>
              <a:t>Tel.:</a:t>
            </a:r>
            <a:r>
              <a:rPr sz="1200" b="1" spc="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+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420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224</a:t>
            </a:r>
            <a:r>
              <a:rPr sz="1200" spc="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931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182,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+</a:t>
            </a:r>
            <a:r>
              <a:rPr sz="1200" spc="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420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702</a:t>
            </a:r>
            <a:r>
              <a:rPr sz="1200" spc="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142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340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b="1" spc="80" dirty="0">
                <a:latin typeface="Calibri"/>
                <a:cs typeface="Calibri"/>
              </a:rPr>
              <a:t>E-</a:t>
            </a:r>
            <a:r>
              <a:rPr sz="1200" b="1" dirty="0">
                <a:latin typeface="Calibri"/>
                <a:cs typeface="Calibri"/>
              </a:rPr>
              <a:t>mail:</a:t>
            </a:r>
            <a:r>
              <a:rPr sz="1200" b="1" spc="245" dirty="0">
                <a:latin typeface="Calibri"/>
                <a:cs typeface="Calibri"/>
              </a:rPr>
              <a:t> </a:t>
            </a:r>
            <a:r>
              <a:rPr sz="1200" b="1" u="sng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info@daad.cz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200" b="1" dirty="0">
                <a:latin typeface="Calibri"/>
                <a:cs typeface="Calibri"/>
              </a:rPr>
              <a:t>Web:</a:t>
            </a:r>
            <a:r>
              <a:rPr sz="1200" b="1" spc="250" dirty="0">
                <a:latin typeface="Calibri"/>
                <a:cs typeface="Calibri"/>
              </a:rPr>
              <a:t> </a:t>
            </a:r>
            <a:r>
              <a:rPr sz="1200" b="1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www.daad.cz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200" b="1" spc="55" dirty="0">
                <a:latin typeface="Calibri"/>
                <a:cs typeface="Calibri"/>
              </a:rPr>
              <a:t>Facebook:</a:t>
            </a:r>
            <a:r>
              <a:rPr sz="1200" b="1" spc="165" dirty="0">
                <a:latin typeface="Calibri"/>
                <a:cs typeface="Calibri"/>
              </a:rPr>
              <a:t> </a:t>
            </a:r>
            <a:r>
              <a:rPr sz="1200" b="1" u="sng" spc="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www.facebook.com/daadceskarepublika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b="1" spc="50" dirty="0">
                <a:latin typeface="Calibri"/>
                <a:cs typeface="Calibri"/>
              </a:rPr>
              <a:t>Instagram: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b="1" u="sng" spc="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www.instagram.com/daad_ceskarepublika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541" y="1838325"/>
            <a:ext cx="299085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50" spc="-50" dirty="0">
                <a:solidFill>
                  <a:srgbClr val="006EC0"/>
                </a:solidFill>
                <a:latin typeface="Calibri"/>
                <a:cs typeface="Calibri"/>
              </a:rPr>
              <a:t>K O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2541" y="2828925"/>
            <a:ext cx="292100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5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541" y="3323920"/>
            <a:ext cx="227329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50" spc="-50" dirty="0">
                <a:solidFill>
                  <a:srgbClr val="006EC0"/>
                </a:solidFill>
                <a:latin typeface="Calibri"/>
                <a:cs typeface="Calibri"/>
              </a:rPr>
              <a:t>T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541" y="3819906"/>
            <a:ext cx="26479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50" dirty="0">
                <a:solidFill>
                  <a:srgbClr val="006EC0"/>
                </a:solidFill>
                <a:latin typeface="Calibri"/>
                <a:cs typeface="Calibri"/>
              </a:rPr>
              <a:t>A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541" y="4315206"/>
            <a:ext cx="240029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50" dirty="0">
                <a:solidFill>
                  <a:srgbClr val="006EC0"/>
                </a:solidFill>
                <a:latin typeface="Calibri"/>
                <a:cs typeface="Calibri"/>
              </a:rPr>
              <a:t>K</a:t>
            </a:r>
            <a:endParaRPr sz="32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2541" y="4810506"/>
            <a:ext cx="22669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50" dirty="0">
                <a:solidFill>
                  <a:srgbClr val="006EC0"/>
                </a:solidFill>
                <a:latin typeface="Calibri"/>
                <a:cs typeface="Calibri"/>
              </a:rPr>
              <a:t>T</a:t>
            </a:r>
            <a:endParaRPr sz="325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14444" y="3015996"/>
            <a:ext cx="900684" cy="9006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147" y="277622"/>
            <a:ext cx="428244" cy="32156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54150" y="178702"/>
            <a:ext cx="1427480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b="0" spc="-365" dirty="0">
                <a:latin typeface="Arial Black"/>
                <a:cs typeface="Arial Black"/>
              </a:rPr>
              <a:t>CEEPUS</a:t>
            </a:r>
            <a:endParaRPr sz="29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2369" y="920750"/>
            <a:ext cx="5130165" cy="1933222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42875" marR="5080" indent="-130810">
              <a:lnSpc>
                <a:spcPts val="1730"/>
              </a:lnSpc>
              <a:spcBef>
                <a:spcPts val="155"/>
              </a:spcBef>
              <a:buFont typeface="Wingdings"/>
              <a:buChar char=""/>
              <a:tabLst>
                <a:tab pos="155575" algn="l"/>
              </a:tabLst>
            </a:pPr>
            <a:r>
              <a:rPr sz="1600" spc="-50" dirty="0">
                <a:latin typeface="+mj-lt"/>
                <a:cs typeface="Lucida Sans Unicode"/>
              </a:rPr>
              <a:t>středoevropský</a:t>
            </a:r>
            <a:r>
              <a:rPr sz="1600" spc="-65" dirty="0">
                <a:latin typeface="+mj-lt"/>
                <a:cs typeface="Lucida Sans Unicode"/>
              </a:rPr>
              <a:t> </a:t>
            </a:r>
            <a:r>
              <a:rPr sz="1600" spc="-30" dirty="0">
                <a:latin typeface="+mj-lt"/>
                <a:cs typeface="Lucida Sans Unicode"/>
              </a:rPr>
              <a:t>výměnný</a:t>
            </a:r>
            <a:r>
              <a:rPr sz="1600" spc="-65" dirty="0">
                <a:latin typeface="+mj-lt"/>
                <a:cs typeface="Lucida Sans Unicode"/>
              </a:rPr>
              <a:t> </a:t>
            </a:r>
            <a:r>
              <a:rPr sz="1600" spc="-45" dirty="0">
                <a:latin typeface="+mj-lt"/>
                <a:cs typeface="Lucida Sans Unicode"/>
              </a:rPr>
              <a:t>program</a:t>
            </a:r>
            <a:r>
              <a:rPr sz="1600" spc="-90" dirty="0">
                <a:latin typeface="+mj-lt"/>
                <a:cs typeface="Lucida Sans Unicode"/>
              </a:rPr>
              <a:t> </a:t>
            </a:r>
            <a:r>
              <a:rPr sz="1600" spc="-45" dirty="0">
                <a:latin typeface="+mj-lt"/>
                <a:cs typeface="Lucida Sans Unicode"/>
              </a:rPr>
              <a:t>zaměřený</a:t>
            </a:r>
            <a:r>
              <a:rPr sz="1600" spc="-35" dirty="0">
                <a:latin typeface="+mj-lt"/>
                <a:cs typeface="Lucida Sans Unicode"/>
              </a:rPr>
              <a:t> </a:t>
            </a:r>
            <a:r>
              <a:rPr sz="1600" dirty="0">
                <a:latin typeface="+mj-lt"/>
                <a:cs typeface="Lucida Sans Unicode"/>
              </a:rPr>
              <a:t>na</a:t>
            </a:r>
            <a:r>
              <a:rPr sz="1600" spc="-20" dirty="0">
                <a:latin typeface="+mj-lt"/>
                <a:cs typeface="Lucida Sans Unicode"/>
              </a:rPr>
              <a:t> </a:t>
            </a:r>
            <a:r>
              <a:rPr sz="1600" spc="-10" dirty="0">
                <a:latin typeface="+mj-lt"/>
                <a:cs typeface="Lucida Sans Unicode"/>
              </a:rPr>
              <a:t>regionální 	</a:t>
            </a:r>
            <a:r>
              <a:rPr sz="1600" spc="-45" dirty="0">
                <a:latin typeface="+mj-lt"/>
                <a:cs typeface="Lucida Sans Unicode"/>
              </a:rPr>
              <a:t>spolupráci</a:t>
            </a:r>
            <a:r>
              <a:rPr sz="1600" dirty="0">
                <a:latin typeface="+mj-lt"/>
                <a:cs typeface="Lucida Sans Unicode"/>
              </a:rPr>
              <a:t> </a:t>
            </a:r>
            <a:r>
              <a:rPr sz="1600" spc="-50" dirty="0">
                <a:latin typeface="+mj-lt"/>
                <a:cs typeface="Lucida Sans Unicode"/>
              </a:rPr>
              <a:t>univerzit</a:t>
            </a:r>
            <a:r>
              <a:rPr sz="1600" spc="-55" dirty="0">
                <a:latin typeface="+mj-lt"/>
                <a:cs typeface="Lucida Sans Unicode"/>
              </a:rPr>
              <a:t> </a:t>
            </a:r>
            <a:r>
              <a:rPr sz="1600" spc="-50" dirty="0">
                <a:latin typeface="+mj-lt"/>
                <a:cs typeface="Lucida Sans Unicode"/>
              </a:rPr>
              <a:t>prostřednictvím</a:t>
            </a:r>
            <a:r>
              <a:rPr sz="1600" spc="-45" dirty="0">
                <a:latin typeface="+mj-lt"/>
                <a:cs typeface="Lucida Sans Unicode"/>
              </a:rPr>
              <a:t> </a:t>
            </a:r>
            <a:r>
              <a:rPr sz="1600" spc="-85" dirty="0">
                <a:latin typeface="+mj-lt"/>
                <a:cs typeface="Lucida Sans Unicode"/>
              </a:rPr>
              <a:t>tzv.</a:t>
            </a:r>
            <a:r>
              <a:rPr sz="1600" spc="-95" dirty="0">
                <a:latin typeface="+mj-lt"/>
                <a:cs typeface="Lucida Sans Unicode"/>
              </a:rPr>
              <a:t> </a:t>
            </a:r>
            <a:r>
              <a:rPr sz="1600" spc="-50" dirty="0">
                <a:latin typeface="+mj-lt"/>
                <a:cs typeface="Lucida Sans Unicode"/>
              </a:rPr>
              <a:t>univerzitních</a:t>
            </a:r>
            <a:r>
              <a:rPr sz="1600" spc="-40" dirty="0">
                <a:latin typeface="+mj-lt"/>
                <a:cs typeface="Lucida Sans Unicode"/>
              </a:rPr>
              <a:t> </a:t>
            </a:r>
            <a:r>
              <a:rPr sz="1600" spc="-20" dirty="0">
                <a:latin typeface="+mj-lt"/>
                <a:cs typeface="Lucida Sans Unicode"/>
              </a:rPr>
              <a:t>sítí</a:t>
            </a:r>
            <a:endParaRPr sz="1600" dirty="0">
              <a:latin typeface="+mj-lt"/>
              <a:cs typeface="Lucida Sans Unicode"/>
            </a:endParaRPr>
          </a:p>
          <a:p>
            <a:pPr marL="143510" indent="-130810">
              <a:lnSpc>
                <a:spcPct val="100000"/>
              </a:lnSpc>
              <a:buFont typeface="Wingdings"/>
              <a:buChar char=""/>
              <a:tabLst>
                <a:tab pos="143510" algn="l"/>
              </a:tabLst>
            </a:pPr>
            <a:endParaRPr lang="cs-CZ" sz="1600" spc="-25" dirty="0">
              <a:latin typeface="+mj-lt"/>
              <a:cs typeface="Lucida Sans Unicode"/>
            </a:endParaRPr>
          </a:p>
          <a:p>
            <a:pPr marL="143510" indent="-130810">
              <a:lnSpc>
                <a:spcPct val="100000"/>
              </a:lnSpc>
              <a:buFont typeface="Wingdings"/>
              <a:buChar char=""/>
              <a:tabLst>
                <a:tab pos="143510" algn="l"/>
              </a:tabLst>
            </a:pPr>
            <a:r>
              <a:rPr lang="cs-CZ" sz="1600" spc="-25" dirty="0">
                <a:latin typeface="+mj-lt"/>
                <a:cs typeface="Lucida Sans Unicode"/>
              </a:rPr>
              <a:t>n</a:t>
            </a:r>
            <a:r>
              <a:rPr sz="1600" spc="-25" dirty="0" err="1">
                <a:latin typeface="+mj-lt"/>
                <a:cs typeface="Lucida Sans Unicode"/>
              </a:rPr>
              <a:t>árodní</a:t>
            </a:r>
            <a:r>
              <a:rPr sz="1600" spc="-100" dirty="0">
                <a:latin typeface="+mj-lt"/>
                <a:cs typeface="Lucida Sans Unicode"/>
              </a:rPr>
              <a:t> </a:t>
            </a:r>
            <a:r>
              <a:rPr sz="1600" spc="-40" dirty="0">
                <a:latin typeface="+mj-lt"/>
                <a:cs typeface="Lucida Sans Unicode"/>
              </a:rPr>
              <a:t>kancelář</a:t>
            </a:r>
            <a:r>
              <a:rPr sz="1600" spc="-100" dirty="0">
                <a:latin typeface="+mj-lt"/>
                <a:cs typeface="Lucida Sans Unicode"/>
              </a:rPr>
              <a:t> </a:t>
            </a:r>
            <a:r>
              <a:rPr sz="1600" dirty="0">
                <a:latin typeface="+mj-lt"/>
                <a:cs typeface="Lucida Sans Unicode"/>
              </a:rPr>
              <a:t>CEEPUS</a:t>
            </a:r>
            <a:r>
              <a:rPr sz="1600" spc="-30" dirty="0">
                <a:latin typeface="+mj-lt"/>
                <a:cs typeface="Lucida Sans Unicode"/>
              </a:rPr>
              <a:t> </a:t>
            </a:r>
            <a:r>
              <a:rPr sz="1600" dirty="0">
                <a:latin typeface="+mj-lt"/>
                <a:cs typeface="Lucida Sans Unicode"/>
              </a:rPr>
              <a:t>v</a:t>
            </a:r>
            <a:r>
              <a:rPr sz="1600" spc="-50" dirty="0">
                <a:latin typeface="+mj-lt"/>
                <a:cs typeface="Lucida Sans Unicode"/>
              </a:rPr>
              <a:t> </a:t>
            </a:r>
            <a:r>
              <a:rPr sz="1600" spc="-65" dirty="0">
                <a:latin typeface="+mj-lt"/>
                <a:cs typeface="Lucida Sans Unicode"/>
              </a:rPr>
              <a:t>každé</a:t>
            </a:r>
            <a:r>
              <a:rPr sz="1600" spc="-95" dirty="0">
                <a:latin typeface="+mj-lt"/>
                <a:cs typeface="Lucida Sans Unicode"/>
              </a:rPr>
              <a:t> </a:t>
            </a:r>
            <a:r>
              <a:rPr sz="1600" spc="-55" dirty="0">
                <a:latin typeface="+mj-lt"/>
                <a:cs typeface="Lucida Sans Unicode"/>
              </a:rPr>
              <a:t>členské</a:t>
            </a:r>
            <a:r>
              <a:rPr sz="1600" spc="-75" dirty="0">
                <a:latin typeface="+mj-lt"/>
                <a:cs typeface="Lucida Sans Unicode"/>
              </a:rPr>
              <a:t> </a:t>
            </a:r>
            <a:r>
              <a:rPr sz="1600" spc="-10" dirty="0">
                <a:latin typeface="+mj-lt"/>
                <a:cs typeface="Lucida Sans Unicode"/>
              </a:rPr>
              <a:t>zemi,</a:t>
            </a:r>
            <a:endParaRPr sz="1600" dirty="0">
              <a:latin typeface="+mj-lt"/>
              <a:cs typeface="Lucida Sans Unicode"/>
            </a:endParaRPr>
          </a:p>
          <a:p>
            <a:pPr marL="155575">
              <a:lnSpc>
                <a:spcPct val="100000"/>
              </a:lnSpc>
            </a:pPr>
            <a:r>
              <a:rPr sz="1600" spc="-50" dirty="0">
                <a:latin typeface="+mj-lt"/>
                <a:cs typeface="Lucida Sans Unicode"/>
              </a:rPr>
              <a:t>Centrální</a:t>
            </a:r>
            <a:r>
              <a:rPr sz="1600" spc="-75" dirty="0">
                <a:latin typeface="+mj-lt"/>
                <a:cs typeface="Lucida Sans Unicode"/>
              </a:rPr>
              <a:t> </a:t>
            </a:r>
            <a:r>
              <a:rPr sz="1600" spc="-40" dirty="0">
                <a:latin typeface="+mj-lt"/>
                <a:cs typeface="Lucida Sans Unicode"/>
              </a:rPr>
              <a:t>kancelář</a:t>
            </a:r>
            <a:r>
              <a:rPr sz="1600" spc="-100" dirty="0">
                <a:latin typeface="+mj-lt"/>
                <a:cs typeface="Lucida Sans Unicode"/>
              </a:rPr>
              <a:t> </a:t>
            </a:r>
            <a:r>
              <a:rPr sz="1600" dirty="0">
                <a:latin typeface="+mj-lt"/>
                <a:cs typeface="Lucida Sans Unicode"/>
              </a:rPr>
              <a:t>CEEPUS</a:t>
            </a:r>
            <a:r>
              <a:rPr sz="1600" spc="-15" dirty="0">
                <a:latin typeface="+mj-lt"/>
                <a:cs typeface="Lucida Sans Unicode"/>
              </a:rPr>
              <a:t> </a:t>
            </a:r>
            <a:r>
              <a:rPr sz="1600" dirty="0">
                <a:latin typeface="+mj-lt"/>
                <a:cs typeface="Lucida Sans Unicode"/>
              </a:rPr>
              <a:t>v</a:t>
            </a:r>
            <a:r>
              <a:rPr sz="1600" spc="-60" dirty="0">
                <a:latin typeface="+mj-lt"/>
                <a:cs typeface="Lucida Sans Unicode"/>
              </a:rPr>
              <a:t> </a:t>
            </a:r>
            <a:r>
              <a:rPr sz="1600" spc="-10" dirty="0" err="1">
                <a:latin typeface="+mj-lt"/>
                <a:cs typeface="Lucida Sans Unicode"/>
              </a:rPr>
              <a:t>Rakousku</a:t>
            </a:r>
            <a:endParaRPr lang="cs-CZ" sz="1600" spc="-10" dirty="0">
              <a:latin typeface="+mj-lt"/>
              <a:cs typeface="Lucida Sans Unicode"/>
            </a:endParaRPr>
          </a:p>
          <a:p>
            <a:pPr marL="155575">
              <a:lnSpc>
                <a:spcPct val="100000"/>
              </a:lnSpc>
            </a:pPr>
            <a:endParaRPr lang="cs-CZ" sz="1600" spc="-10" dirty="0">
              <a:latin typeface="+mj-lt"/>
              <a:cs typeface="Lucida Sans Unicode"/>
            </a:endParaRPr>
          </a:p>
          <a:p>
            <a:pPr marL="143510" indent="-130810">
              <a:lnSpc>
                <a:spcPct val="100000"/>
              </a:lnSpc>
              <a:buFont typeface="Wingdings"/>
              <a:buChar char=""/>
              <a:tabLst>
                <a:tab pos="143510" algn="l"/>
              </a:tabLst>
            </a:pPr>
            <a:r>
              <a:rPr lang="cs-CZ" sz="1600" spc="-25" dirty="0">
                <a:latin typeface="+mj-lt"/>
                <a:cs typeface="Lucida Sans Unicode"/>
              </a:rPr>
              <a:t>MENDELU aktivní ve 9 sítích</a:t>
            </a:r>
            <a:r>
              <a:rPr lang="cs-CZ" sz="1600" spc="-100" dirty="0">
                <a:latin typeface="+mj-lt"/>
                <a:cs typeface="Lucida Sans Unicode"/>
              </a:rPr>
              <a:t> </a:t>
            </a:r>
            <a:r>
              <a:rPr lang="cs-CZ" sz="1600" dirty="0">
                <a:latin typeface="+mj-lt"/>
                <a:cs typeface="Lucida Sans Unicode"/>
              </a:rPr>
              <a:t>CEEPUS</a:t>
            </a:r>
            <a:endParaRPr lang="cs-CZ" sz="1600" spc="-10" dirty="0">
              <a:latin typeface="+mj-lt"/>
              <a:cs typeface="Lucida Sans Unicode"/>
            </a:endParaRPr>
          </a:p>
          <a:p>
            <a:pPr marL="155575">
              <a:lnSpc>
                <a:spcPct val="100000"/>
              </a:lnSpc>
            </a:pPr>
            <a:endParaRPr sz="1600" dirty="0">
              <a:latin typeface="+mj-lt"/>
              <a:cs typeface="Lucida Sans Unicode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92" y="2704635"/>
            <a:ext cx="7148781" cy="469997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11950" y="4121150"/>
            <a:ext cx="914400" cy="3790315"/>
            <a:chOff x="6583680" y="1915668"/>
            <a:chExt cx="914400" cy="3790315"/>
          </a:xfrm>
        </p:grpSpPr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5016" y="1958340"/>
              <a:ext cx="861059" cy="37475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8460" y="5114556"/>
              <a:ext cx="609600" cy="455930"/>
            </a:xfrm>
            <a:custGeom>
              <a:avLst/>
              <a:gdLst/>
              <a:ahLst/>
              <a:cxnLst/>
              <a:rect l="l" t="t" r="r" b="b"/>
              <a:pathLst>
                <a:path w="609600" h="455929">
                  <a:moveTo>
                    <a:pt x="0" y="455663"/>
                  </a:moveTo>
                  <a:lnTo>
                    <a:pt x="609396" y="455663"/>
                  </a:lnTo>
                  <a:lnTo>
                    <a:pt x="609396" y="0"/>
                  </a:lnTo>
                  <a:lnTo>
                    <a:pt x="0" y="0"/>
                  </a:lnTo>
                  <a:lnTo>
                    <a:pt x="0" y="455663"/>
                  </a:lnTo>
                  <a:close/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5056" y="5237988"/>
              <a:ext cx="184785" cy="155575"/>
            </a:xfrm>
            <a:custGeom>
              <a:avLst/>
              <a:gdLst/>
              <a:ahLst/>
              <a:cxnLst/>
              <a:rect l="l" t="t" r="r" b="b"/>
              <a:pathLst>
                <a:path w="184784" h="155575">
                  <a:moveTo>
                    <a:pt x="0" y="155193"/>
                  </a:moveTo>
                  <a:lnTo>
                    <a:pt x="72771" y="155193"/>
                  </a:lnTo>
                </a:path>
                <a:path w="184784" h="155575">
                  <a:moveTo>
                    <a:pt x="0" y="124332"/>
                  </a:moveTo>
                  <a:lnTo>
                    <a:pt x="109600" y="124332"/>
                  </a:lnTo>
                </a:path>
                <a:path w="184784" h="155575">
                  <a:moveTo>
                    <a:pt x="0" y="93471"/>
                  </a:moveTo>
                  <a:lnTo>
                    <a:pt x="184403" y="93471"/>
                  </a:lnTo>
                </a:path>
                <a:path w="184784" h="155575">
                  <a:moveTo>
                    <a:pt x="0" y="62102"/>
                  </a:moveTo>
                  <a:lnTo>
                    <a:pt x="184403" y="62102"/>
                  </a:lnTo>
                </a:path>
                <a:path w="184784" h="155575">
                  <a:moveTo>
                    <a:pt x="0" y="31368"/>
                  </a:moveTo>
                  <a:lnTo>
                    <a:pt x="184403" y="31368"/>
                  </a:lnTo>
                </a:path>
                <a:path w="184784" h="155575">
                  <a:moveTo>
                    <a:pt x="37465" y="0"/>
                  </a:moveTo>
                  <a:lnTo>
                    <a:pt x="146939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5452" y="5352288"/>
              <a:ext cx="100583" cy="147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56704" y="5186172"/>
              <a:ext cx="76198" cy="64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5996" y="5192268"/>
              <a:ext cx="365760" cy="300355"/>
            </a:xfrm>
            <a:custGeom>
              <a:avLst/>
              <a:gdLst/>
              <a:ahLst/>
              <a:cxnLst/>
              <a:rect l="l" t="t" r="r" b="b"/>
              <a:pathLst>
                <a:path w="365759" h="300354">
                  <a:moveTo>
                    <a:pt x="282321" y="265684"/>
                  </a:moveTo>
                  <a:lnTo>
                    <a:pt x="282321" y="277241"/>
                  </a:lnTo>
                  <a:lnTo>
                    <a:pt x="284479" y="285369"/>
                  </a:lnTo>
                  <a:lnTo>
                    <a:pt x="290195" y="292100"/>
                  </a:lnTo>
                  <a:lnTo>
                    <a:pt x="298576" y="297053"/>
                  </a:lnTo>
                  <a:lnTo>
                    <a:pt x="308990" y="299593"/>
                  </a:lnTo>
                  <a:lnTo>
                    <a:pt x="26670" y="299593"/>
                  </a:lnTo>
                  <a:lnTo>
                    <a:pt x="16001" y="297053"/>
                  </a:lnTo>
                  <a:lnTo>
                    <a:pt x="7620" y="292100"/>
                  </a:lnTo>
                  <a:lnTo>
                    <a:pt x="2031" y="285369"/>
                  </a:lnTo>
                  <a:lnTo>
                    <a:pt x="0" y="277241"/>
                  </a:lnTo>
                  <a:lnTo>
                    <a:pt x="0" y="265684"/>
                  </a:lnTo>
                  <a:lnTo>
                    <a:pt x="282321" y="265684"/>
                  </a:lnTo>
                  <a:close/>
                </a:path>
                <a:path w="365759" h="300354">
                  <a:moveTo>
                    <a:pt x="56642" y="247269"/>
                  </a:moveTo>
                  <a:lnTo>
                    <a:pt x="56642" y="22479"/>
                  </a:lnTo>
                  <a:lnTo>
                    <a:pt x="58674" y="14350"/>
                  </a:lnTo>
                  <a:lnTo>
                    <a:pt x="64388" y="7493"/>
                  </a:lnTo>
                  <a:lnTo>
                    <a:pt x="72898" y="2540"/>
                  </a:lnTo>
                  <a:lnTo>
                    <a:pt x="83184" y="0"/>
                  </a:lnTo>
                  <a:lnTo>
                    <a:pt x="365632" y="0"/>
                  </a:lnTo>
                  <a:lnTo>
                    <a:pt x="354964" y="2540"/>
                  </a:lnTo>
                  <a:lnTo>
                    <a:pt x="346455" y="7493"/>
                  </a:lnTo>
                  <a:lnTo>
                    <a:pt x="340995" y="14350"/>
                  </a:lnTo>
                  <a:lnTo>
                    <a:pt x="338962" y="22479"/>
                  </a:lnTo>
                  <a:lnTo>
                    <a:pt x="338962" y="273685"/>
                  </a:lnTo>
                  <a:lnTo>
                    <a:pt x="338962" y="277749"/>
                  </a:lnTo>
                  <a:lnTo>
                    <a:pt x="336803" y="285876"/>
                  </a:lnTo>
                  <a:lnTo>
                    <a:pt x="331088" y="292607"/>
                  </a:lnTo>
                  <a:lnTo>
                    <a:pt x="322706" y="297561"/>
                  </a:lnTo>
                  <a:lnTo>
                    <a:pt x="312293" y="300100"/>
                  </a:lnTo>
                  <a:lnTo>
                    <a:pt x="29972" y="30010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82612" y="5184648"/>
              <a:ext cx="51816" cy="624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83680" y="1915668"/>
              <a:ext cx="914400" cy="37901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635750" y="1184083"/>
            <a:ext cx="861060" cy="3747770"/>
            <a:chOff x="6605016" y="1958340"/>
            <a:chExt cx="861060" cy="37477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5016" y="1958340"/>
              <a:ext cx="861059" cy="37475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8460" y="5114556"/>
              <a:ext cx="609600" cy="455930"/>
            </a:xfrm>
            <a:custGeom>
              <a:avLst/>
              <a:gdLst/>
              <a:ahLst/>
              <a:cxnLst/>
              <a:rect l="l" t="t" r="r" b="b"/>
              <a:pathLst>
                <a:path w="609600" h="455929">
                  <a:moveTo>
                    <a:pt x="0" y="455663"/>
                  </a:moveTo>
                  <a:lnTo>
                    <a:pt x="609396" y="455663"/>
                  </a:lnTo>
                  <a:lnTo>
                    <a:pt x="609396" y="0"/>
                  </a:lnTo>
                  <a:lnTo>
                    <a:pt x="0" y="0"/>
                  </a:lnTo>
                  <a:lnTo>
                    <a:pt x="0" y="455663"/>
                  </a:lnTo>
                  <a:close/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5056" y="5237988"/>
              <a:ext cx="184785" cy="155575"/>
            </a:xfrm>
            <a:custGeom>
              <a:avLst/>
              <a:gdLst/>
              <a:ahLst/>
              <a:cxnLst/>
              <a:rect l="l" t="t" r="r" b="b"/>
              <a:pathLst>
                <a:path w="184784" h="155575">
                  <a:moveTo>
                    <a:pt x="0" y="155193"/>
                  </a:moveTo>
                  <a:lnTo>
                    <a:pt x="72771" y="155193"/>
                  </a:lnTo>
                </a:path>
                <a:path w="184784" h="155575">
                  <a:moveTo>
                    <a:pt x="0" y="124332"/>
                  </a:moveTo>
                  <a:lnTo>
                    <a:pt x="109600" y="124332"/>
                  </a:lnTo>
                </a:path>
                <a:path w="184784" h="155575">
                  <a:moveTo>
                    <a:pt x="0" y="93471"/>
                  </a:moveTo>
                  <a:lnTo>
                    <a:pt x="184403" y="93471"/>
                  </a:lnTo>
                </a:path>
                <a:path w="184784" h="155575">
                  <a:moveTo>
                    <a:pt x="0" y="62102"/>
                  </a:moveTo>
                  <a:lnTo>
                    <a:pt x="184403" y="62102"/>
                  </a:lnTo>
                </a:path>
                <a:path w="184784" h="155575">
                  <a:moveTo>
                    <a:pt x="0" y="31368"/>
                  </a:moveTo>
                  <a:lnTo>
                    <a:pt x="184403" y="31368"/>
                  </a:lnTo>
                </a:path>
                <a:path w="184784" h="155575">
                  <a:moveTo>
                    <a:pt x="37465" y="0"/>
                  </a:moveTo>
                  <a:lnTo>
                    <a:pt x="146939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5452" y="5352288"/>
              <a:ext cx="100583" cy="147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6704" y="5186172"/>
              <a:ext cx="76198" cy="64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5996" y="5192268"/>
              <a:ext cx="365760" cy="300355"/>
            </a:xfrm>
            <a:custGeom>
              <a:avLst/>
              <a:gdLst/>
              <a:ahLst/>
              <a:cxnLst/>
              <a:rect l="l" t="t" r="r" b="b"/>
              <a:pathLst>
                <a:path w="365759" h="300354">
                  <a:moveTo>
                    <a:pt x="282321" y="265684"/>
                  </a:moveTo>
                  <a:lnTo>
                    <a:pt x="282321" y="277241"/>
                  </a:lnTo>
                  <a:lnTo>
                    <a:pt x="284479" y="285369"/>
                  </a:lnTo>
                  <a:lnTo>
                    <a:pt x="290195" y="292100"/>
                  </a:lnTo>
                  <a:lnTo>
                    <a:pt x="298576" y="297053"/>
                  </a:lnTo>
                  <a:lnTo>
                    <a:pt x="308990" y="299593"/>
                  </a:lnTo>
                  <a:lnTo>
                    <a:pt x="26670" y="299593"/>
                  </a:lnTo>
                  <a:lnTo>
                    <a:pt x="16001" y="297053"/>
                  </a:lnTo>
                  <a:lnTo>
                    <a:pt x="7620" y="292100"/>
                  </a:lnTo>
                  <a:lnTo>
                    <a:pt x="2031" y="285369"/>
                  </a:lnTo>
                  <a:lnTo>
                    <a:pt x="0" y="277241"/>
                  </a:lnTo>
                  <a:lnTo>
                    <a:pt x="0" y="265684"/>
                  </a:lnTo>
                  <a:lnTo>
                    <a:pt x="282321" y="265684"/>
                  </a:lnTo>
                  <a:close/>
                </a:path>
                <a:path w="365759" h="300354">
                  <a:moveTo>
                    <a:pt x="56642" y="247269"/>
                  </a:moveTo>
                  <a:lnTo>
                    <a:pt x="56642" y="22479"/>
                  </a:lnTo>
                  <a:lnTo>
                    <a:pt x="58674" y="14350"/>
                  </a:lnTo>
                  <a:lnTo>
                    <a:pt x="64388" y="7493"/>
                  </a:lnTo>
                  <a:lnTo>
                    <a:pt x="72898" y="2540"/>
                  </a:lnTo>
                  <a:lnTo>
                    <a:pt x="83184" y="0"/>
                  </a:lnTo>
                  <a:lnTo>
                    <a:pt x="365632" y="0"/>
                  </a:lnTo>
                  <a:lnTo>
                    <a:pt x="354964" y="2540"/>
                  </a:lnTo>
                  <a:lnTo>
                    <a:pt x="346455" y="7493"/>
                  </a:lnTo>
                  <a:lnTo>
                    <a:pt x="340995" y="14350"/>
                  </a:lnTo>
                  <a:lnTo>
                    <a:pt x="338962" y="22479"/>
                  </a:lnTo>
                  <a:lnTo>
                    <a:pt x="338962" y="273685"/>
                  </a:lnTo>
                  <a:lnTo>
                    <a:pt x="338962" y="277749"/>
                  </a:lnTo>
                  <a:lnTo>
                    <a:pt x="336803" y="285876"/>
                  </a:lnTo>
                  <a:lnTo>
                    <a:pt x="331088" y="292607"/>
                  </a:lnTo>
                  <a:lnTo>
                    <a:pt x="322706" y="297561"/>
                  </a:lnTo>
                  <a:lnTo>
                    <a:pt x="312293" y="300100"/>
                  </a:lnTo>
                  <a:lnTo>
                    <a:pt x="29972" y="30010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82612" y="5184648"/>
              <a:ext cx="51816" cy="6248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90830" y="1454150"/>
            <a:ext cx="5506720" cy="469166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50545" algn="l">
              <a:lnSpc>
                <a:spcPct val="150000"/>
              </a:lnSpc>
              <a:spcBef>
                <a:spcPts val="120"/>
              </a:spcBef>
            </a:pPr>
            <a:r>
              <a:rPr b="1" spc="-165" dirty="0">
                <a:latin typeface="+mj-lt"/>
                <a:cs typeface="Arial Black"/>
              </a:rPr>
              <a:t>VÝJEZDY</a:t>
            </a:r>
            <a:r>
              <a:rPr b="1" spc="-225" dirty="0">
                <a:latin typeface="+mj-lt"/>
                <a:cs typeface="Arial Black"/>
              </a:rPr>
              <a:t> </a:t>
            </a:r>
            <a:r>
              <a:rPr b="1" spc="-70" dirty="0">
                <a:latin typeface="+mj-lt"/>
                <a:cs typeface="Arial Black"/>
              </a:rPr>
              <a:t>PRO</a:t>
            </a:r>
            <a:r>
              <a:rPr b="1" spc="-160" dirty="0">
                <a:latin typeface="+mj-lt"/>
                <a:cs typeface="Arial Black"/>
              </a:rPr>
              <a:t> </a:t>
            </a:r>
            <a:r>
              <a:rPr b="1" spc="-10" dirty="0">
                <a:latin typeface="+mj-lt"/>
                <a:cs typeface="Arial Black"/>
              </a:rPr>
              <a:t>STUDENTY</a:t>
            </a:r>
            <a:endParaRPr b="1" dirty="0">
              <a:latin typeface="+mj-lt"/>
              <a:cs typeface="Arial Black"/>
            </a:endParaRPr>
          </a:p>
          <a:p>
            <a:pPr marL="550545" algn="l">
              <a:lnSpc>
                <a:spcPct val="150000"/>
              </a:lnSpc>
            </a:pPr>
            <a:r>
              <a:rPr b="1" spc="-35" dirty="0">
                <a:latin typeface="+mj-lt"/>
                <a:cs typeface="Arial Black"/>
              </a:rPr>
              <a:t>(zejména</a:t>
            </a:r>
            <a:r>
              <a:rPr b="1" spc="-45" dirty="0">
                <a:latin typeface="+mj-lt"/>
                <a:cs typeface="Arial Black"/>
              </a:rPr>
              <a:t> </a:t>
            </a:r>
            <a:r>
              <a:rPr b="1" spc="-10" dirty="0">
                <a:latin typeface="+mj-lt"/>
                <a:cs typeface="Arial Black"/>
              </a:rPr>
              <a:t>denního</a:t>
            </a:r>
            <a:r>
              <a:rPr b="1" spc="-50" dirty="0">
                <a:latin typeface="+mj-lt"/>
                <a:cs typeface="Arial Black"/>
              </a:rPr>
              <a:t> </a:t>
            </a:r>
            <a:r>
              <a:rPr b="1" spc="-10" dirty="0">
                <a:latin typeface="+mj-lt"/>
                <a:cs typeface="Arial Black"/>
              </a:rPr>
              <a:t>studia)</a:t>
            </a:r>
            <a:endParaRPr b="1" dirty="0">
              <a:latin typeface="+mj-lt"/>
              <a:cs typeface="Arial Black"/>
            </a:endParaRPr>
          </a:p>
          <a:p>
            <a:pPr marL="12065" marR="168275">
              <a:lnSpc>
                <a:spcPct val="150000"/>
              </a:lnSpc>
              <a:spcBef>
                <a:spcPts val="1575"/>
              </a:spcBef>
              <a:tabLst>
                <a:tab pos="184785" algn="l"/>
                <a:tab pos="186055" algn="l"/>
              </a:tabLst>
            </a:pPr>
            <a:endParaRPr dirty="0">
              <a:latin typeface="+mj-lt"/>
              <a:cs typeface="Arial"/>
            </a:endParaRPr>
          </a:p>
          <a:p>
            <a:pPr marL="186690" indent="-173990">
              <a:lnSpc>
                <a:spcPct val="150000"/>
              </a:lnSpc>
              <a:spcBef>
                <a:spcPts val="15"/>
              </a:spcBef>
              <a:buFont typeface="Microsoft Sans Serif"/>
              <a:buChar char="•"/>
              <a:tabLst>
                <a:tab pos="186690" algn="l"/>
              </a:tabLst>
            </a:pPr>
            <a:r>
              <a:rPr b="1" dirty="0" err="1">
                <a:latin typeface="+mj-lt"/>
                <a:cs typeface="Arial"/>
              </a:rPr>
              <a:t>doktorského</a:t>
            </a:r>
            <a:r>
              <a:rPr b="1" spc="-40" dirty="0">
                <a:latin typeface="+mj-lt"/>
                <a:cs typeface="Arial"/>
              </a:rPr>
              <a:t> </a:t>
            </a:r>
            <a:r>
              <a:rPr b="1" dirty="0">
                <a:latin typeface="+mj-lt"/>
                <a:cs typeface="Arial"/>
              </a:rPr>
              <a:t>studijního</a:t>
            </a:r>
            <a:r>
              <a:rPr b="1" spc="-20" dirty="0">
                <a:latin typeface="+mj-lt"/>
                <a:cs typeface="Arial"/>
              </a:rPr>
              <a:t> </a:t>
            </a:r>
            <a:r>
              <a:rPr b="1" dirty="0">
                <a:latin typeface="+mj-lt"/>
                <a:cs typeface="Arial"/>
              </a:rPr>
              <a:t>cyklu</a:t>
            </a:r>
            <a:r>
              <a:rPr b="1" spc="-5" dirty="0">
                <a:latin typeface="+mj-lt"/>
                <a:cs typeface="Arial"/>
              </a:rPr>
              <a:t> </a:t>
            </a:r>
            <a:r>
              <a:rPr b="1" dirty="0">
                <a:latin typeface="+mj-lt"/>
                <a:cs typeface="Arial"/>
              </a:rPr>
              <a:t>(bez</a:t>
            </a:r>
            <a:r>
              <a:rPr b="1" spc="-50" dirty="0">
                <a:latin typeface="+mj-lt"/>
                <a:cs typeface="Arial"/>
              </a:rPr>
              <a:t> </a:t>
            </a:r>
            <a:r>
              <a:rPr b="1" spc="-10" dirty="0">
                <a:latin typeface="+mj-lt"/>
                <a:cs typeface="Arial"/>
              </a:rPr>
              <a:t>omezení)</a:t>
            </a:r>
            <a:endParaRPr dirty="0">
              <a:latin typeface="+mj-lt"/>
              <a:cs typeface="Arial"/>
            </a:endParaRPr>
          </a:p>
          <a:p>
            <a:pPr>
              <a:lnSpc>
                <a:spcPct val="150000"/>
              </a:lnSpc>
              <a:spcBef>
                <a:spcPts val="880"/>
              </a:spcBef>
            </a:pPr>
            <a:endParaRPr dirty="0">
              <a:latin typeface="+mj-lt"/>
              <a:cs typeface="Arial"/>
            </a:endParaRPr>
          </a:p>
          <a:p>
            <a:pPr marL="81280">
              <a:lnSpc>
                <a:spcPct val="150000"/>
              </a:lnSpc>
            </a:pPr>
            <a:r>
              <a:rPr spc="-30" dirty="0">
                <a:latin typeface="+mj-lt"/>
                <a:cs typeface="Lucida Sans Unicode"/>
              </a:rPr>
              <a:t>DRUHY</a:t>
            </a:r>
            <a:r>
              <a:rPr spc="-70" dirty="0">
                <a:latin typeface="+mj-lt"/>
                <a:cs typeface="Lucida Sans Unicode"/>
              </a:rPr>
              <a:t> </a:t>
            </a:r>
            <a:r>
              <a:rPr spc="-10" dirty="0">
                <a:latin typeface="+mj-lt"/>
                <a:cs typeface="Lucida Sans Unicode"/>
              </a:rPr>
              <a:t>POBYTŮ</a:t>
            </a:r>
            <a:endParaRPr dirty="0">
              <a:latin typeface="+mj-lt"/>
              <a:cs typeface="Lucida Sans Unicode"/>
            </a:endParaRPr>
          </a:p>
          <a:p>
            <a:pPr marL="255270" lvl="1" indent="-173990">
              <a:lnSpc>
                <a:spcPct val="150000"/>
              </a:lnSpc>
              <a:spcBef>
                <a:spcPts val="1785"/>
              </a:spcBef>
              <a:buFont typeface="Microsoft Sans Serif"/>
              <a:buChar char="•"/>
              <a:tabLst>
                <a:tab pos="255270" algn="l"/>
              </a:tabLst>
            </a:pPr>
            <a:r>
              <a:rPr spc="-30" dirty="0">
                <a:latin typeface="+mj-lt"/>
                <a:cs typeface="Lucida Sans Unicode"/>
              </a:rPr>
              <a:t>semestrální</a:t>
            </a:r>
            <a:r>
              <a:rPr spc="-5" dirty="0">
                <a:latin typeface="+mj-lt"/>
                <a:cs typeface="Lucida Sans Unicode"/>
              </a:rPr>
              <a:t> </a:t>
            </a:r>
            <a:r>
              <a:rPr spc="-35" dirty="0">
                <a:latin typeface="+mj-lt"/>
                <a:cs typeface="Lucida Sans Unicode"/>
              </a:rPr>
              <a:t>pobyty:</a:t>
            </a:r>
            <a:r>
              <a:rPr spc="-95" dirty="0">
                <a:latin typeface="+mj-lt"/>
                <a:cs typeface="Lucida Sans Unicode"/>
              </a:rPr>
              <a:t> </a:t>
            </a:r>
            <a:r>
              <a:rPr spc="-10" dirty="0">
                <a:latin typeface="+mj-lt"/>
                <a:cs typeface="Lucida Sans Unicode"/>
              </a:rPr>
              <a:t>3</a:t>
            </a:r>
            <a:r>
              <a:rPr spc="-114" dirty="0">
                <a:latin typeface="+mj-lt"/>
                <a:cs typeface="Lucida Sans Unicode"/>
              </a:rPr>
              <a:t> </a:t>
            </a:r>
            <a:r>
              <a:rPr dirty="0">
                <a:latin typeface="+mj-lt"/>
                <a:cs typeface="Tahoma"/>
              </a:rPr>
              <a:t>–</a:t>
            </a:r>
            <a:r>
              <a:rPr spc="-60" dirty="0">
                <a:latin typeface="+mj-lt"/>
                <a:cs typeface="Tahoma"/>
              </a:rPr>
              <a:t> </a:t>
            </a:r>
            <a:r>
              <a:rPr spc="-55" dirty="0">
                <a:latin typeface="+mj-lt"/>
                <a:cs typeface="Lucida Sans Unicode"/>
              </a:rPr>
              <a:t>10</a:t>
            </a:r>
            <a:r>
              <a:rPr spc="-114" dirty="0">
                <a:latin typeface="+mj-lt"/>
                <a:cs typeface="Lucida Sans Unicode"/>
              </a:rPr>
              <a:t> </a:t>
            </a:r>
            <a:r>
              <a:rPr spc="-10" dirty="0">
                <a:latin typeface="+mj-lt"/>
                <a:cs typeface="Lucida Sans Unicode"/>
              </a:rPr>
              <a:t>měsíců</a:t>
            </a:r>
            <a:endParaRPr dirty="0">
              <a:latin typeface="+mj-lt"/>
              <a:cs typeface="Lucida Sans Unicode"/>
            </a:endParaRPr>
          </a:p>
          <a:p>
            <a:pPr marL="255270" lvl="1" indent="-173990">
              <a:lnSpc>
                <a:spcPct val="150000"/>
              </a:lnSpc>
              <a:buFont typeface="Microsoft Sans Serif"/>
              <a:buChar char="•"/>
              <a:tabLst>
                <a:tab pos="255270" algn="l"/>
              </a:tabLst>
            </a:pPr>
            <a:r>
              <a:rPr spc="-35" dirty="0">
                <a:latin typeface="+mj-lt"/>
                <a:cs typeface="Lucida Sans Unicode"/>
              </a:rPr>
              <a:t>krátkodobé</a:t>
            </a:r>
            <a:r>
              <a:rPr spc="-60" dirty="0">
                <a:latin typeface="+mj-lt"/>
                <a:cs typeface="Lucida Sans Unicode"/>
              </a:rPr>
              <a:t> </a:t>
            </a:r>
            <a:r>
              <a:rPr spc="-35" dirty="0">
                <a:latin typeface="+mj-lt"/>
                <a:cs typeface="Lucida Sans Unicode"/>
              </a:rPr>
              <a:t>pobyty:</a:t>
            </a:r>
            <a:r>
              <a:rPr spc="-95" dirty="0">
                <a:latin typeface="+mj-lt"/>
                <a:cs typeface="Lucida Sans Unicode"/>
              </a:rPr>
              <a:t> </a:t>
            </a:r>
            <a:r>
              <a:rPr spc="-10" dirty="0">
                <a:latin typeface="+mj-lt"/>
                <a:cs typeface="Lucida Sans Unicode"/>
              </a:rPr>
              <a:t>1</a:t>
            </a:r>
            <a:r>
              <a:rPr spc="-95" dirty="0">
                <a:latin typeface="+mj-lt"/>
                <a:cs typeface="Lucida Sans Unicode"/>
              </a:rPr>
              <a:t> </a:t>
            </a:r>
            <a:r>
              <a:rPr dirty="0">
                <a:latin typeface="+mj-lt"/>
                <a:cs typeface="Tahoma"/>
              </a:rPr>
              <a:t>–</a:t>
            </a:r>
            <a:r>
              <a:rPr spc="-60" dirty="0">
                <a:latin typeface="+mj-lt"/>
                <a:cs typeface="Tahoma"/>
              </a:rPr>
              <a:t> </a:t>
            </a:r>
            <a:r>
              <a:rPr spc="-10" dirty="0">
                <a:latin typeface="+mj-lt"/>
                <a:cs typeface="Lucida Sans Unicode"/>
              </a:rPr>
              <a:t>2</a:t>
            </a:r>
            <a:r>
              <a:rPr spc="-110" dirty="0">
                <a:latin typeface="+mj-lt"/>
                <a:cs typeface="Lucida Sans Unicode"/>
              </a:rPr>
              <a:t> </a:t>
            </a:r>
            <a:r>
              <a:rPr spc="-10" dirty="0">
                <a:latin typeface="+mj-lt"/>
                <a:cs typeface="Lucida Sans Unicode"/>
              </a:rPr>
              <a:t>měsíce</a:t>
            </a:r>
            <a:endParaRPr dirty="0">
              <a:latin typeface="+mj-lt"/>
              <a:cs typeface="Lucida Sans Unicode"/>
            </a:endParaRPr>
          </a:p>
          <a:p>
            <a:pPr marL="255270" lvl="1" indent="-173990">
              <a:lnSpc>
                <a:spcPct val="150000"/>
              </a:lnSpc>
              <a:buFont typeface="Microsoft Sans Serif"/>
              <a:buChar char="•"/>
              <a:tabLst>
                <a:tab pos="255270" algn="l"/>
              </a:tabLst>
            </a:pPr>
            <a:r>
              <a:rPr spc="-30" dirty="0">
                <a:latin typeface="+mj-lt"/>
                <a:cs typeface="Lucida Sans Unicode"/>
              </a:rPr>
              <a:t>letní</a:t>
            </a:r>
            <a:r>
              <a:rPr spc="-45" dirty="0">
                <a:latin typeface="+mj-lt"/>
                <a:cs typeface="Lucida Sans Unicode"/>
              </a:rPr>
              <a:t> školy</a:t>
            </a:r>
            <a:r>
              <a:rPr spc="-110" dirty="0">
                <a:latin typeface="+mj-lt"/>
                <a:cs typeface="Lucida Sans Unicode"/>
              </a:rPr>
              <a:t> </a:t>
            </a:r>
            <a:r>
              <a:rPr spc="-30" dirty="0">
                <a:latin typeface="+mj-lt"/>
                <a:cs typeface="Lucida Sans Unicode"/>
              </a:rPr>
              <a:t>min.</a:t>
            </a:r>
            <a:r>
              <a:rPr spc="-75" dirty="0">
                <a:latin typeface="+mj-lt"/>
                <a:cs typeface="Lucida Sans Unicode"/>
              </a:rPr>
              <a:t> </a:t>
            </a:r>
            <a:r>
              <a:rPr spc="-10" dirty="0">
                <a:latin typeface="+mj-lt"/>
                <a:cs typeface="Lucida Sans Unicode"/>
              </a:rPr>
              <a:t>6</a:t>
            </a:r>
            <a:r>
              <a:rPr spc="-114" dirty="0">
                <a:latin typeface="+mj-lt"/>
                <a:cs typeface="Lucida Sans Unicode"/>
              </a:rPr>
              <a:t> </a:t>
            </a:r>
            <a:r>
              <a:rPr spc="-25" dirty="0">
                <a:latin typeface="+mj-lt"/>
                <a:cs typeface="Lucida Sans Unicode"/>
              </a:rPr>
              <a:t>dnů</a:t>
            </a:r>
            <a:endParaRPr dirty="0">
              <a:latin typeface="+mj-lt"/>
              <a:cs typeface="Lucida Sans Unicode"/>
            </a:endParaRPr>
          </a:p>
          <a:p>
            <a:pPr marL="255270" lvl="1" indent="-173990">
              <a:lnSpc>
                <a:spcPct val="150000"/>
              </a:lnSpc>
              <a:spcBef>
                <a:spcPts val="50"/>
              </a:spcBef>
              <a:buFont typeface="Microsoft Sans Serif"/>
              <a:buChar char="•"/>
              <a:tabLst>
                <a:tab pos="255270" algn="l"/>
              </a:tabLst>
            </a:pPr>
            <a:r>
              <a:rPr spc="-25" dirty="0">
                <a:latin typeface="+mj-lt"/>
                <a:cs typeface="Lucida Sans Unicode"/>
              </a:rPr>
              <a:t>odborné</a:t>
            </a:r>
            <a:r>
              <a:rPr spc="-55" dirty="0">
                <a:latin typeface="+mj-lt"/>
                <a:cs typeface="Lucida Sans Unicode"/>
              </a:rPr>
              <a:t> exkurze</a:t>
            </a:r>
            <a:r>
              <a:rPr spc="-75" dirty="0">
                <a:latin typeface="+mj-lt"/>
                <a:cs typeface="Lucida Sans Unicode"/>
              </a:rPr>
              <a:t> </a:t>
            </a:r>
            <a:r>
              <a:rPr spc="-10" dirty="0">
                <a:latin typeface="+mj-lt"/>
                <a:cs typeface="Lucida Sans Unicode"/>
              </a:rPr>
              <a:t>3</a:t>
            </a:r>
            <a:r>
              <a:rPr spc="-125" dirty="0">
                <a:latin typeface="+mj-lt"/>
                <a:cs typeface="Lucida Sans Unicode"/>
              </a:rPr>
              <a:t> </a:t>
            </a:r>
            <a:r>
              <a:rPr dirty="0">
                <a:latin typeface="+mj-lt"/>
                <a:cs typeface="Tahoma"/>
              </a:rPr>
              <a:t>–</a:t>
            </a:r>
            <a:r>
              <a:rPr spc="-70" dirty="0">
                <a:latin typeface="+mj-lt"/>
                <a:cs typeface="Tahoma"/>
              </a:rPr>
              <a:t> </a:t>
            </a:r>
            <a:r>
              <a:rPr spc="-10" dirty="0">
                <a:latin typeface="+mj-lt"/>
                <a:cs typeface="Lucida Sans Unicode"/>
              </a:rPr>
              <a:t>5</a:t>
            </a:r>
            <a:r>
              <a:rPr spc="-114" dirty="0">
                <a:latin typeface="+mj-lt"/>
                <a:cs typeface="Lucida Sans Unicode"/>
              </a:rPr>
              <a:t> </a:t>
            </a:r>
            <a:r>
              <a:rPr spc="-25" dirty="0">
                <a:latin typeface="+mj-lt"/>
                <a:cs typeface="Lucida Sans Unicode"/>
              </a:rPr>
              <a:t>dnů</a:t>
            </a:r>
            <a:endParaRPr dirty="0">
              <a:latin typeface="+mj-lt"/>
              <a:cs typeface="Lucida Sans Unicode"/>
            </a:endParaRPr>
          </a:p>
        </p:txBody>
      </p:sp>
      <p:pic>
        <p:nvPicPr>
          <p:cNvPr id="12" name="object 2">
            <a:extLst>
              <a:ext uri="{FF2B5EF4-FFF2-40B4-BE49-F238E27FC236}">
                <a16:creationId xmlns:a16="http://schemas.microsoft.com/office/drawing/2014/main" id="{C375CAA3-5760-4F8B-845E-1594CD83E20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8350" y="768350"/>
            <a:ext cx="428244" cy="321563"/>
          </a:xfrm>
          <a:prstGeom prst="rect">
            <a:avLst/>
          </a:prstGeom>
        </p:spPr>
      </p:pic>
      <p:sp>
        <p:nvSpPr>
          <p:cNvPr id="13" name="object 12">
            <a:extLst>
              <a:ext uri="{FF2B5EF4-FFF2-40B4-BE49-F238E27FC236}">
                <a16:creationId xmlns:a16="http://schemas.microsoft.com/office/drawing/2014/main" id="{4C8C6875-D446-4E34-BE4E-9278D46664B7}"/>
              </a:ext>
            </a:extLst>
          </p:cNvPr>
          <p:cNvSpPr txBox="1">
            <a:spLocks/>
          </p:cNvSpPr>
          <p:nvPr/>
        </p:nvSpPr>
        <p:spPr>
          <a:xfrm>
            <a:off x="1301750" y="695768"/>
            <a:ext cx="1427480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cs-CZ" sz="2900" spc="-365">
                <a:latin typeface="Arial Black"/>
                <a:cs typeface="Arial Black"/>
              </a:rPr>
              <a:t>CEEPUS</a:t>
            </a:r>
            <a:endParaRPr lang="cs-CZ" sz="29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350" y="692150"/>
            <a:ext cx="428244" cy="3215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05016" y="1958340"/>
            <a:ext cx="861060" cy="3747770"/>
            <a:chOff x="6605016" y="1958340"/>
            <a:chExt cx="861060" cy="374777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5016" y="1958340"/>
              <a:ext cx="861059" cy="37475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8460" y="5114556"/>
              <a:ext cx="609600" cy="455930"/>
            </a:xfrm>
            <a:custGeom>
              <a:avLst/>
              <a:gdLst/>
              <a:ahLst/>
              <a:cxnLst/>
              <a:rect l="l" t="t" r="r" b="b"/>
              <a:pathLst>
                <a:path w="609600" h="455929">
                  <a:moveTo>
                    <a:pt x="0" y="455663"/>
                  </a:moveTo>
                  <a:lnTo>
                    <a:pt x="609396" y="455663"/>
                  </a:lnTo>
                  <a:lnTo>
                    <a:pt x="609396" y="0"/>
                  </a:lnTo>
                  <a:lnTo>
                    <a:pt x="0" y="0"/>
                  </a:lnTo>
                  <a:lnTo>
                    <a:pt x="0" y="455663"/>
                  </a:lnTo>
                  <a:close/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5056" y="5237988"/>
              <a:ext cx="184785" cy="155575"/>
            </a:xfrm>
            <a:custGeom>
              <a:avLst/>
              <a:gdLst/>
              <a:ahLst/>
              <a:cxnLst/>
              <a:rect l="l" t="t" r="r" b="b"/>
              <a:pathLst>
                <a:path w="184784" h="155575">
                  <a:moveTo>
                    <a:pt x="0" y="155193"/>
                  </a:moveTo>
                  <a:lnTo>
                    <a:pt x="72771" y="155193"/>
                  </a:lnTo>
                </a:path>
                <a:path w="184784" h="155575">
                  <a:moveTo>
                    <a:pt x="0" y="124332"/>
                  </a:moveTo>
                  <a:lnTo>
                    <a:pt x="109600" y="124332"/>
                  </a:lnTo>
                </a:path>
                <a:path w="184784" h="155575">
                  <a:moveTo>
                    <a:pt x="0" y="93471"/>
                  </a:moveTo>
                  <a:lnTo>
                    <a:pt x="184403" y="93471"/>
                  </a:lnTo>
                </a:path>
                <a:path w="184784" h="155575">
                  <a:moveTo>
                    <a:pt x="0" y="62102"/>
                  </a:moveTo>
                  <a:lnTo>
                    <a:pt x="184403" y="62102"/>
                  </a:lnTo>
                </a:path>
                <a:path w="184784" h="155575">
                  <a:moveTo>
                    <a:pt x="0" y="31368"/>
                  </a:moveTo>
                  <a:lnTo>
                    <a:pt x="184403" y="31368"/>
                  </a:lnTo>
                </a:path>
                <a:path w="184784" h="155575">
                  <a:moveTo>
                    <a:pt x="37465" y="0"/>
                  </a:moveTo>
                  <a:lnTo>
                    <a:pt x="146939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5452" y="5352288"/>
              <a:ext cx="100583" cy="147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6704" y="5186172"/>
              <a:ext cx="76198" cy="64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5996" y="5192268"/>
              <a:ext cx="365760" cy="300355"/>
            </a:xfrm>
            <a:custGeom>
              <a:avLst/>
              <a:gdLst/>
              <a:ahLst/>
              <a:cxnLst/>
              <a:rect l="l" t="t" r="r" b="b"/>
              <a:pathLst>
                <a:path w="365759" h="300354">
                  <a:moveTo>
                    <a:pt x="282321" y="265684"/>
                  </a:moveTo>
                  <a:lnTo>
                    <a:pt x="282321" y="277241"/>
                  </a:lnTo>
                  <a:lnTo>
                    <a:pt x="284479" y="285369"/>
                  </a:lnTo>
                  <a:lnTo>
                    <a:pt x="290195" y="292100"/>
                  </a:lnTo>
                  <a:lnTo>
                    <a:pt x="298576" y="297053"/>
                  </a:lnTo>
                  <a:lnTo>
                    <a:pt x="308990" y="299593"/>
                  </a:lnTo>
                  <a:lnTo>
                    <a:pt x="26670" y="299593"/>
                  </a:lnTo>
                  <a:lnTo>
                    <a:pt x="16001" y="297053"/>
                  </a:lnTo>
                  <a:lnTo>
                    <a:pt x="7620" y="292100"/>
                  </a:lnTo>
                  <a:lnTo>
                    <a:pt x="2031" y="285369"/>
                  </a:lnTo>
                  <a:lnTo>
                    <a:pt x="0" y="277241"/>
                  </a:lnTo>
                  <a:lnTo>
                    <a:pt x="0" y="265684"/>
                  </a:lnTo>
                  <a:lnTo>
                    <a:pt x="282321" y="265684"/>
                  </a:lnTo>
                  <a:close/>
                </a:path>
                <a:path w="365759" h="300354">
                  <a:moveTo>
                    <a:pt x="56642" y="247269"/>
                  </a:moveTo>
                  <a:lnTo>
                    <a:pt x="56642" y="22479"/>
                  </a:lnTo>
                  <a:lnTo>
                    <a:pt x="58674" y="14350"/>
                  </a:lnTo>
                  <a:lnTo>
                    <a:pt x="64388" y="7493"/>
                  </a:lnTo>
                  <a:lnTo>
                    <a:pt x="72898" y="2540"/>
                  </a:lnTo>
                  <a:lnTo>
                    <a:pt x="83184" y="0"/>
                  </a:lnTo>
                  <a:lnTo>
                    <a:pt x="365632" y="0"/>
                  </a:lnTo>
                  <a:lnTo>
                    <a:pt x="354964" y="2540"/>
                  </a:lnTo>
                  <a:lnTo>
                    <a:pt x="346455" y="7493"/>
                  </a:lnTo>
                  <a:lnTo>
                    <a:pt x="340995" y="14350"/>
                  </a:lnTo>
                  <a:lnTo>
                    <a:pt x="338962" y="22479"/>
                  </a:lnTo>
                  <a:lnTo>
                    <a:pt x="338962" y="273685"/>
                  </a:lnTo>
                  <a:lnTo>
                    <a:pt x="338962" y="277749"/>
                  </a:lnTo>
                  <a:lnTo>
                    <a:pt x="336803" y="285876"/>
                  </a:lnTo>
                  <a:lnTo>
                    <a:pt x="331088" y="292607"/>
                  </a:lnTo>
                  <a:lnTo>
                    <a:pt x="322706" y="297561"/>
                  </a:lnTo>
                  <a:lnTo>
                    <a:pt x="312293" y="300100"/>
                  </a:lnTo>
                  <a:lnTo>
                    <a:pt x="29972" y="30010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82612" y="5184648"/>
              <a:ext cx="51816" cy="6248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06550" y="695578"/>
            <a:ext cx="159385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0" spc="-110" dirty="0">
                <a:latin typeface="Arial Black"/>
                <a:cs typeface="Arial Black"/>
              </a:rPr>
              <a:t>STIPENDIUM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550" y="1377950"/>
            <a:ext cx="4933950" cy="3583032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>
                <a:latin typeface="+mj-lt"/>
                <a:cs typeface="Lucida Sans Unicode"/>
              </a:rPr>
              <a:t>PŘEHLED</a:t>
            </a:r>
            <a:r>
              <a:rPr spc="10" dirty="0">
                <a:latin typeface="+mj-lt"/>
                <a:cs typeface="Lucida Sans Unicode"/>
              </a:rPr>
              <a:t> </a:t>
            </a:r>
            <a:r>
              <a:rPr spc="-30" dirty="0">
                <a:latin typeface="+mj-lt"/>
                <a:cs typeface="Lucida Sans Unicode"/>
              </a:rPr>
              <a:t>STIPENDIJNÍCH</a:t>
            </a:r>
            <a:r>
              <a:rPr spc="-85" dirty="0">
                <a:latin typeface="+mj-lt"/>
                <a:cs typeface="Lucida Sans Unicode"/>
              </a:rPr>
              <a:t> </a:t>
            </a:r>
            <a:r>
              <a:rPr spc="-20" dirty="0">
                <a:latin typeface="+mj-lt"/>
                <a:cs typeface="Lucida Sans Unicode"/>
              </a:rPr>
              <a:t>SAZEB</a:t>
            </a:r>
            <a:endParaRPr dirty="0">
              <a:latin typeface="+mj-lt"/>
              <a:cs typeface="Lucida Sans Unicode"/>
            </a:endParaRPr>
          </a:p>
          <a:p>
            <a:pPr marL="450850" indent="-171450">
              <a:lnSpc>
                <a:spcPct val="100000"/>
              </a:lnSpc>
              <a:spcBef>
                <a:spcPts val="745"/>
              </a:spcBef>
              <a:buSzPct val="75000"/>
              <a:buFont typeface="Wingdings"/>
              <a:buChar char=""/>
              <a:tabLst>
                <a:tab pos="450850" algn="l"/>
              </a:tabLst>
            </a:pPr>
            <a:r>
              <a:rPr dirty="0">
                <a:latin typeface="+mj-lt"/>
                <a:cs typeface="Lucida Sans Unicode"/>
              </a:rPr>
              <a:t>Pro</a:t>
            </a:r>
            <a:r>
              <a:rPr spc="-25" dirty="0">
                <a:latin typeface="+mj-lt"/>
                <a:cs typeface="Lucida Sans Unicode"/>
              </a:rPr>
              <a:t> </a:t>
            </a:r>
            <a:r>
              <a:rPr spc="-55" dirty="0">
                <a:latin typeface="+mj-lt"/>
                <a:cs typeface="Lucida Sans Unicode"/>
              </a:rPr>
              <a:t>vyjíždějící:</a:t>
            </a:r>
            <a:r>
              <a:rPr spc="-45" dirty="0">
                <a:latin typeface="+mj-lt"/>
                <a:cs typeface="Lucida Sans Unicode"/>
              </a:rPr>
              <a:t> </a:t>
            </a:r>
            <a:r>
              <a:rPr u="sng" spc="-1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+mj-lt"/>
                <a:cs typeface="Lucida Sans Unicode"/>
                <a:hlinkClick r:id="rId8"/>
              </a:rPr>
              <a:t>www.ceepus.info</a:t>
            </a:r>
            <a:endParaRPr dirty="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9"/>
              </a:spcBef>
              <a:buFont typeface="Wingdings"/>
              <a:buChar char=""/>
            </a:pPr>
            <a:endParaRPr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pc="-25" dirty="0">
                <a:latin typeface="+mj-lt"/>
                <a:cs typeface="Lucida Sans Unicode"/>
              </a:rPr>
              <a:t>POBYTOVÉ</a:t>
            </a:r>
            <a:r>
              <a:rPr spc="-35" dirty="0">
                <a:latin typeface="+mj-lt"/>
                <a:cs typeface="Lucida Sans Unicode"/>
              </a:rPr>
              <a:t> </a:t>
            </a:r>
            <a:r>
              <a:rPr spc="-65" dirty="0">
                <a:latin typeface="+mj-lt"/>
                <a:cs typeface="Lucida Sans Unicode"/>
              </a:rPr>
              <a:t>NÁKLADY</a:t>
            </a:r>
            <a:r>
              <a:rPr spc="-110" dirty="0">
                <a:latin typeface="+mj-lt"/>
                <a:cs typeface="Lucida Sans Unicode"/>
              </a:rPr>
              <a:t> </a:t>
            </a:r>
            <a:r>
              <a:rPr spc="-10" dirty="0">
                <a:latin typeface="+mj-lt"/>
                <a:cs typeface="Lucida Sans Unicode"/>
              </a:rPr>
              <a:t>(vyjíždějící):</a:t>
            </a:r>
            <a:endParaRPr dirty="0">
              <a:latin typeface="+mj-lt"/>
              <a:cs typeface="Lucida Sans Unicode"/>
            </a:endParaRPr>
          </a:p>
          <a:p>
            <a:pPr marL="450850" indent="-171450">
              <a:lnSpc>
                <a:spcPct val="100000"/>
              </a:lnSpc>
              <a:spcBef>
                <a:spcPts val="735"/>
              </a:spcBef>
              <a:buSzPct val="75000"/>
              <a:buFont typeface="Wingdings"/>
              <a:buChar char=""/>
              <a:tabLst>
                <a:tab pos="450850" algn="l"/>
              </a:tabLst>
            </a:pPr>
            <a:r>
              <a:rPr spc="-45" dirty="0">
                <a:latin typeface="+mj-lt"/>
                <a:cs typeface="Lucida Sans Unicode"/>
              </a:rPr>
              <a:t>Vyplácí</a:t>
            </a:r>
            <a:r>
              <a:rPr spc="-50" dirty="0">
                <a:latin typeface="+mj-lt"/>
                <a:cs typeface="Lucida Sans Unicode"/>
              </a:rPr>
              <a:t> </a:t>
            </a:r>
            <a:r>
              <a:rPr spc="-40" dirty="0">
                <a:latin typeface="+mj-lt"/>
                <a:cs typeface="Lucida Sans Unicode"/>
              </a:rPr>
              <a:t>zpravidla</a:t>
            </a:r>
            <a:r>
              <a:rPr spc="-10" dirty="0">
                <a:latin typeface="+mj-lt"/>
                <a:cs typeface="Lucida Sans Unicode"/>
              </a:rPr>
              <a:t> </a:t>
            </a:r>
            <a:r>
              <a:rPr spc="-45" dirty="0">
                <a:latin typeface="+mj-lt"/>
                <a:cs typeface="Lucida Sans Unicode"/>
              </a:rPr>
              <a:t>přijímající</a:t>
            </a:r>
            <a:r>
              <a:rPr spc="-15" dirty="0">
                <a:latin typeface="+mj-lt"/>
                <a:cs typeface="Lucida Sans Unicode"/>
              </a:rPr>
              <a:t> </a:t>
            </a:r>
            <a:r>
              <a:rPr spc="-40" dirty="0">
                <a:latin typeface="+mj-lt"/>
                <a:cs typeface="Lucida Sans Unicode"/>
              </a:rPr>
              <a:t>vysoká</a:t>
            </a:r>
            <a:r>
              <a:rPr spc="-25" dirty="0">
                <a:latin typeface="+mj-lt"/>
                <a:cs typeface="Lucida Sans Unicode"/>
              </a:rPr>
              <a:t> </a:t>
            </a:r>
            <a:r>
              <a:rPr spc="-40" dirty="0">
                <a:latin typeface="+mj-lt"/>
                <a:cs typeface="Lucida Sans Unicode"/>
              </a:rPr>
              <a:t>škola</a:t>
            </a:r>
            <a:r>
              <a:rPr spc="-30" dirty="0">
                <a:latin typeface="+mj-lt"/>
                <a:cs typeface="Lucida Sans Unicode"/>
              </a:rPr>
              <a:t> </a:t>
            </a:r>
            <a:r>
              <a:rPr spc="-35" dirty="0">
                <a:latin typeface="+mj-lt"/>
                <a:cs typeface="Lucida Sans Unicode"/>
              </a:rPr>
              <a:t>hostitelské</a:t>
            </a:r>
            <a:r>
              <a:rPr spc="-70" dirty="0">
                <a:latin typeface="+mj-lt"/>
                <a:cs typeface="Lucida Sans Unicode"/>
              </a:rPr>
              <a:t> </a:t>
            </a:r>
            <a:r>
              <a:rPr spc="-20" dirty="0">
                <a:latin typeface="+mj-lt"/>
                <a:cs typeface="Lucida Sans Unicode"/>
              </a:rPr>
              <a:t>země</a:t>
            </a:r>
            <a:endParaRPr dirty="0">
              <a:latin typeface="+mj-lt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dirty="0">
              <a:latin typeface="+mj-lt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pc="-35" dirty="0">
                <a:latin typeface="+mj-lt"/>
                <a:cs typeface="Lucida Sans Unicode"/>
              </a:rPr>
              <a:t>JÍZDNÉ</a:t>
            </a:r>
            <a:r>
              <a:rPr spc="-65" dirty="0">
                <a:latin typeface="+mj-lt"/>
                <a:cs typeface="Lucida Sans Unicode"/>
              </a:rPr>
              <a:t> </a:t>
            </a:r>
            <a:r>
              <a:rPr spc="-10" dirty="0">
                <a:latin typeface="+mj-lt"/>
                <a:cs typeface="Lucida Sans Unicode"/>
              </a:rPr>
              <a:t>(vyjíždějící)</a:t>
            </a:r>
            <a:endParaRPr dirty="0">
              <a:latin typeface="+mj-lt"/>
              <a:cs typeface="Lucida Sans Unicode"/>
            </a:endParaRPr>
          </a:p>
          <a:p>
            <a:pPr marL="184785" indent="-172085">
              <a:lnSpc>
                <a:spcPct val="100000"/>
              </a:lnSpc>
              <a:spcBef>
                <a:spcPts val="785"/>
              </a:spcBef>
              <a:buSzPct val="85714"/>
              <a:buFont typeface="Microsoft Sans Serif"/>
              <a:buChar char="•"/>
              <a:tabLst>
                <a:tab pos="184785" algn="l"/>
              </a:tabLst>
            </a:pPr>
            <a:r>
              <a:rPr dirty="0">
                <a:latin typeface="+mj-lt"/>
                <a:cs typeface="Lucida Sans Unicode"/>
              </a:rPr>
              <a:t>MŮŽE</a:t>
            </a:r>
            <a:r>
              <a:rPr spc="5" dirty="0">
                <a:latin typeface="+mj-lt"/>
                <a:cs typeface="Lucida Sans Unicode"/>
              </a:rPr>
              <a:t> </a:t>
            </a:r>
            <a:r>
              <a:rPr spc="-10" dirty="0">
                <a:latin typeface="+mj-lt"/>
                <a:cs typeface="Lucida Sans Unicode"/>
              </a:rPr>
              <a:t>PROPLATIT</a:t>
            </a:r>
            <a:r>
              <a:rPr spc="-25" dirty="0">
                <a:latin typeface="+mj-lt"/>
                <a:cs typeface="Lucida Sans Unicode"/>
              </a:rPr>
              <a:t> </a:t>
            </a:r>
            <a:r>
              <a:rPr lang="cs-CZ" spc="-30" dirty="0">
                <a:latin typeface="+mj-lt"/>
                <a:cs typeface="Lucida Sans Unicode"/>
              </a:rPr>
              <a:t>MENDELU dle projektu I</a:t>
            </a:r>
            <a:r>
              <a:rPr dirty="0">
                <a:latin typeface="+mj-lt"/>
                <a:cs typeface="Lucida Sans Unicode"/>
              </a:rPr>
              <a:t>NSTITUCIONÁLNÍ</a:t>
            </a:r>
            <a:r>
              <a:rPr lang="cs-CZ" dirty="0">
                <a:latin typeface="+mj-lt"/>
                <a:cs typeface="Lucida Sans Unicode"/>
              </a:rPr>
              <a:t>HO</a:t>
            </a:r>
            <a:r>
              <a:rPr spc="-60" dirty="0">
                <a:latin typeface="+mj-lt"/>
                <a:cs typeface="Lucida Sans Unicode"/>
              </a:rPr>
              <a:t> </a:t>
            </a:r>
            <a:r>
              <a:rPr dirty="0">
                <a:latin typeface="+mj-lt"/>
                <a:cs typeface="Lucida Sans Unicode"/>
              </a:rPr>
              <a:t>PLÁN</a:t>
            </a:r>
            <a:r>
              <a:rPr lang="cs-CZ" dirty="0">
                <a:latin typeface="+mj-lt"/>
                <a:cs typeface="Lucida Sans Unicode"/>
              </a:rPr>
              <a:t>U</a:t>
            </a:r>
            <a:r>
              <a:rPr spc="20" dirty="0">
                <a:latin typeface="+mj-lt"/>
                <a:cs typeface="Lucida Sans Unicode"/>
              </a:rPr>
              <a:t> </a:t>
            </a:r>
            <a:r>
              <a:rPr spc="-25" dirty="0">
                <a:latin typeface="+mj-lt"/>
                <a:cs typeface="Lucida Sans Unicode"/>
              </a:rPr>
              <a:t>VŠ</a:t>
            </a:r>
            <a:r>
              <a:rPr lang="cs-CZ" spc="-25" dirty="0">
                <a:latin typeface="+mj-lt"/>
                <a:cs typeface="Lucida Sans Unicode"/>
              </a:rPr>
              <a:t> až do výše skutečných nákladů na cestu (dle jízdních dokladů)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0016" y="2078736"/>
            <a:ext cx="428244" cy="32156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711950" y="1950357"/>
            <a:ext cx="861060" cy="3747770"/>
            <a:chOff x="6605016" y="1958340"/>
            <a:chExt cx="861060" cy="374777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5016" y="1958340"/>
              <a:ext cx="861059" cy="37475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8460" y="5114556"/>
              <a:ext cx="609600" cy="455930"/>
            </a:xfrm>
            <a:custGeom>
              <a:avLst/>
              <a:gdLst/>
              <a:ahLst/>
              <a:cxnLst/>
              <a:rect l="l" t="t" r="r" b="b"/>
              <a:pathLst>
                <a:path w="609600" h="455929">
                  <a:moveTo>
                    <a:pt x="0" y="455663"/>
                  </a:moveTo>
                  <a:lnTo>
                    <a:pt x="609396" y="455663"/>
                  </a:lnTo>
                  <a:lnTo>
                    <a:pt x="609396" y="0"/>
                  </a:lnTo>
                  <a:lnTo>
                    <a:pt x="0" y="0"/>
                  </a:lnTo>
                  <a:lnTo>
                    <a:pt x="0" y="455663"/>
                  </a:lnTo>
                  <a:close/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25056" y="5237988"/>
              <a:ext cx="184785" cy="155575"/>
            </a:xfrm>
            <a:custGeom>
              <a:avLst/>
              <a:gdLst/>
              <a:ahLst/>
              <a:cxnLst/>
              <a:rect l="l" t="t" r="r" b="b"/>
              <a:pathLst>
                <a:path w="184784" h="155575">
                  <a:moveTo>
                    <a:pt x="0" y="155193"/>
                  </a:moveTo>
                  <a:lnTo>
                    <a:pt x="72771" y="155193"/>
                  </a:lnTo>
                </a:path>
                <a:path w="184784" h="155575">
                  <a:moveTo>
                    <a:pt x="0" y="124332"/>
                  </a:moveTo>
                  <a:lnTo>
                    <a:pt x="109600" y="124332"/>
                  </a:lnTo>
                </a:path>
                <a:path w="184784" h="155575">
                  <a:moveTo>
                    <a:pt x="0" y="93471"/>
                  </a:moveTo>
                  <a:lnTo>
                    <a:pt x="184403" y="93471"/>
                  </a:lnTo>
                </a:path>
                <a:path w="184784" h="155575">
                  <a:moveTo>
                    <a:pt x="0" y="62102"/>
                  </a:moveTo>
                  <a:lnTo>
                    <a:pt x="184403" y="62102"/>
                  </a:lnTo>
                </a:path>
                <a:path w="184784" h="155575">
                  <a:moveTo>
                    <a:pt x="0" y="31368"/>
                  </a:moveTo>
                  <a:lnTo>
                    <a:pt x="184403" y="31368"/>
                  </a:lnTo>
                </a:path>
                <a:path w="184784" h="155575">
                  <a:moveTo>
                    <a:pt x="37465" y="0"/>
                  </a:moveTo>
                  <a:lnTo>
                    <a:pt x="146939" y="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5452" y="5352288"/>
              <a:ext cx="100583" cy="147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6704" y="5186172"/>
              <a:ext cx="76198" cy="640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25996" y="5192268"/>
              <a:ext cx="365760" cy="300355"/>
            </a:xfrm>
            <a:custGeom>
              <a:avLst/>
              <a:gdLst/>
              <a:ahLst/>
              <a:cxnLst/>
              <a:rect l="l" t="t" r="r" b="b"/>
              <a:pathLst>
                <a:path w="365759" h="300354">
                  <a:moveTo>
                    <a:pt x="282321" y="265684"/>
                  </a:moveTo>
                  <a:lnTo>
                    <a:pt x="282321" y="277241"/>
                  </a:lnTo>
                  <a:lnTo>
                    <a:pt x="284479" y="285369"/>
                  </a:lnTo>
                  <a:lnTo>
                    <a:pt x="290195" y="292100"/>
                  </a:lnTo>
                  <a:lnTo>
                    <a:pt x="298576" y="297053"/>
                  </a:lnTo>
                  <a:lnTo>
                    <a:pt x="308990" y="299593"/>
                  </a:lnTo>
                  <a:lnTo>
                    <a:pt x="26670" y="299593"/>
                  </a:lnTo>
                  <a:lnTo>
                    <a:pt x="16001" y="297053"/>
                  </a:lnTo>
                  <a:lnTo>
                    <a:pt x="7620" y="292100"/>
                  </a:lnTo>
                  <a:lnTo>
                    <a:pt x="2031" y="285369"/>
                  </a:lnTo>
                  <a:lnTo>
                    <a:pt x="0" y="277241"/>
                  </a:lnTo>
                  <a:lnTo>
                    <a:pt x="0" y="265684"/>
                  </a:lnTo>
                  <a:lnTo>
                    <a:pt x="282321" y="265684"/>
                  </a:lnTo>
                  <a:close/>
                </a:path>
                <a:path w="365759" h="300354">
                  <a:moveTo>
                    <a:pt x="56642" y="247269"/>
                  </a:moveTo>
                  <a:lnTo>
                    <a:pt x="56642" y="22479"/>
                  </a:lnTo>
                  <a:lnTo>
                    <a:pt x="58674" y="14350"/>
                  </a:lnTo>
                  <a:lnTo>
                    <a:pt x="64388" y="7493"/>
                  </a:lnTo>
                  <a:lnTo>
                    <a:pt x="72898" y="2540"/>
                  </a:lnTo>
                  <a:lnTo>
                    <a:pt x="83184" y="0"/>
                  </a:lnTo>
                  <a:lnTo>
                    <a:pt x="365632" y="0"/>
                  </a:lnTo>
                  <a:lnTo>
                    <a:pt x="354964" y="2540"/>
                  </a:lnTo>
                  <a:lnTo>
                    <a:pt x="346455" y="7493"/>
                  </a:lnTo>
                  <a:lnTo>
                    <a:pt x="340995" y="14350"/>
                  </a:lnTo>
                  <a:lnTo>
                    <a:pt x="338962" y="22479"/>
                  </a:lnTo>
                  <a:lnTo>
                    <a:pt x="338962" y="273685"/>
                  </a:lnTo>
                  <a:lnTo>
                    <a:pt x="338962" y="277749"/>
                  </a:lnTo>
                  <a:lnTo>
                    <a:pt x="336803" y="285876"/>
                  </a:lnTo>
                  <a:lnTo>
                    <a:pt x="331088" y="292607"/>
                  </a:lnTo>
                  <a:lnTo>
                    <a:pt x="322706" y="297561"/>
                  </a:lnTo>
                  <a:lnTo>
                    <a:pt x="312293" y="300100"/>
                  </a:lnTo>
                  <a:lnTo>
                    <a:pt x="29972" y="300100"/>
                  </a:lnTo>
                </a:path>
              </a:pathLst>
            </a:custGeom>
            <a:ln w="243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82612" y="5184648"/>
              <a:ext cx="51816" cy="62483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69542" y="1997710"/>
            <a:ext cx="3104515" cy="6121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0"/>
              </a:spcBef>
            </a:pPr>
            <a:r>
              <a:rPr sz="1900" b="0" spc="-135" dirty="0">
                <a:latin typeface="Arial Black"/>
                <a:cs typeface="Arial Black"/>
              </a:rPr>
              <a:t>TERMÍNY</a:t>
            </a:r>
            <a:r>
              <a:rPr sz="1900" b="0" spc="-250" dirty="0">
                <a:latin typeface="Arial Black"/>
                <a:cs typeface="Arial Black"/>
              </a:rPr>
              <a:t> </a:t>
            </a:r>
            <a:r>
              <a:rPr sz="1900" b="0" spc="-110" dirty="0">
                <a:latin typeface="Arial Black"/>
                <a:cs typeface="Arial Black"/>
              </a:rPr>
              <a:t>PRO</a:t>
            </a:r>
            <a:r>
              <a:rPr sz="1900" b="0" spc="-220" dirty="0">
                <a:latin typeface="Arial Black"/>
                <a:cs typeface="Arial Black"/>
              </a:rPr>
              <a:t> </a:t>
            </a:r>
            <a:r>
              <a:rPr sz="1900" b="0" spc="-105" dirty="0">
                <a:latin typeface="Arial Black"/>
                <a:cs typeface="Arial Black"/>
              </a:rPr>
              <a:t>PODÁVÁNÍ </a:t>
            </a:r>
            <a:r>
              <a:rPr sz="1900" b="0" spc="-70" dirty="0">
                <a:latin typeface="Arial Black"/>
                <a:cs typeface="Arial Black"/>
              </a:rPr>
              <a:t>PŘIHLÁŠEK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40180" y="4334256"/>
            <a:ext cx="4575175" cy="1385570"/>
          </a:xfrm>
          <a:custGeom>
            <a:avLst/>
            <a:gdLst/>
            <a:ahLst/>
            <a:cxnLst/>
            <a:rect l="l" t="t" r="r" b="b"/>
            <a:pathLst>
              <a:path w="4575175" h="1385570">
                <a:moveTo>
                  <a:pt x="4574921" y="0"/>
                </a:moveTo>
                <a:lnTo>
                  <a:pt x="0" y="0"/>
                </a:lnTo>
                <a:lnTo>
                  <a:pt x="0" y="1385316"/>
                </a:lnTo>
                <a:lnTo>
                  <a:pt x="4574921" y="1385316"/>
                </a:lnTo>
                <a:lnTo>
                  <a:pt x="4574921" y="0"/>
                </a:lnTo>
                <a:close/>
              </a:path>
            </a:pathLst>
          </a:custGeom>
          <a:solidFill>
            <a:srgbClr val="5F9FD5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0180" y="2662428"/>
            <a:ext cx="4575175" cy="1385570"/>
          </a:xfrm>
          <a:custGeom>
            <a:avLst/>
            <a:gdLst/>
            <a:ahLst/>
            <a:cxnLst/>
            <a:rect l="l" t="t" r="r" b="b"/>
            <a:pathLst>
              <a:path w="4575175" h="1385570">
                <a:moveTo>
                  <a:pt x="4574921" y="0"/>
                </a:moveTo>
                <a:lnTo>
                  <a:pt x="0" y="0"/>
                </a:lnTo>
                <a:lnTo>
                  <a:pt x="0" y="1385315"/>
                </a:lnTo>
                <a:lnTo>
                  <a:pt x="4574921" y="1385315"/>
                </a:lnTo>
                <a:lnTo>
                  <a:pt x="4574921" y="0"/>
                </a:lnTo>
                <a:close/>
              </a:path>
            </a:pathLst>
          </a:custGeom>
          <a:solidFill>
            <a:srgbClr val="C55F79">
              <a:alpha val="137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66113" y="2792730"/>
            <a:ext cx="3656329" cy="101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8005" algn="ctr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Lucida Sans Unicode"/>
                <a:cs typeface="Lucida Sans Unicode"/>
              </a:rPr>
              <a:t>zimní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25" dirty="0" err="1">
                <a:latin typeface="Lucida Sans Unicode"/>
                <a:cs typeface="Lucida Sans Unicode"/>
              </a:rPr>
              <a:t>semestr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50" dirty="0">
                <a:latin typeface="Lucida Sans Unicode"/>
                <a:cs typeface="Lucida Sans Unicode"/>
              </a:rPr>
              <a:t>202</a:t>
            </a:r>
            <a:r>
              <a:rPr lang="cs-CZ" sz="1200" spc="-50" dirty="0">
                <a:latin typeface="Lucida Sans Unicode"/>
                <a:cs typeface="Lucida Sans Unicode"/>
              </a:rPr>
              <a:t>6</a:t>
            </a:r>
            <a:r>
              <a:rPr sz="1200" spc="-50" dirty="0">
                <a:latin typeface="Lucida Sans Unicode"/>
                <a:cs typeface="Lucida Sans Unicode"/>
              </a:rPr>
              <a:t>/202</a:t>
            </a:r>
            <a:r>
              <a:rPr lang="cs-CZ" sz="1200" spc="-50" dirty="0">
                <a:latin typeface="Lucida Sans Unicode"/>
                <a:cs typeface="Lucida Sans Unicode"/>
              </a:rPr>
              <a:t>7</a:t>
            </a:r>
            <a:endParaRPr sz="1200" dirty="0">
              <a:latin typeface="Lucida Sans Unicode"/>
              <a:cs typeface="Lucida Sans Unicode"/>
            </a:endParaRPr>
          </a:p>
          <a:p>
            <a:pPr marL="1844675" algn="ctr">
              <a:lnSpc>
                <a:spcPts val="1280"/>
              </a:lnSpc>
            </a:pPr>
            <a:r>
              <a:rPr sz="1200" spc="-65" dirty="0">
                <a:latin typeface="Lucida Sans Unicode"/>
                <a:cs typeface="Lucida Sans Unicode"/>
              </a:rPr>
              <a:t>15.</a:t>
            </a:r>
            <a:r>
              <a:rPr sz="1200" spc="-10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červen</a:t>
            </a:r>
            <a:endParaRPr sz="1200" dirty="0">
              <a:latin typeface="Lucida Sans Unicode"/>
              <a:cs typeface="Lucida Sans Unicode"/>
            </a:endParaRPr>
          </a:p>
          <a:p>
            <a:pPr marR="2540000" algn="ctr">
              <a:lnSpc>
                <a:spcPts val="1100"/>
              </a:lnSpc>
            </a:pPr>
            <a:r>
              <a:rPr sz="1050" dirty="0">
                <a:latin typeface="Arial Black"/>
                <a:cs typeface="Arial Black"/>
              </a:rPr>
              <a:t>V</a:t>
            </a:r>
            <a:r>
              <a:rPr sz="1050" spc="-155" dirty="0">
                <a:latin typeface="Arial Black"/>
                <a:cs typeface="Arial Black"/>
              </a:rPr>
              <a:t> </a:t>
            </a:r>
            <a:r>
              <a:rPr sz="1050" spc="-10" dirty="0">
                <a:latin typeface="Arial Black"/>
                <a:cs typeface="Arial Black"/>
              </a:rPr>
              <a:t>rámci</a:t>
            </a:r>
            <a:endParaRPr sz="1050" dirty="0">
              <a:latin typeface="Arial Black"/>
              <a:cs typeface="Arial Black"/>
            </a:endParaRPr>
          </a:p>
          <a:p>
            <a:pPr marR="2541905" algn="ctr">
              <a:lnSpc>
                <a:spcPts val="1155"/>
              </a:lnSpc>
              <a:spcBef>
                <a:spcPts val="35"/>
              </a:spcBef>
            </a:pPr>
            <a:r>
              <a:rPr sz="1050" dirty="0">
                <a:latin typeface="Arial Black"/>
                <a:cs typeface="Arial Black"/>
              </a:rPr>
              <a:t>univerzitní</a:t>
            </a:r>
            <a:r>
              <a:rPr sz="1050" spc="-60" dirty="0">
                <a:latin typeface="Arial Black"/>
                <a:cs typeface="Arial Black"/>
              </a:rPr>
              <a:t> </a:t>
            </a:r>
            <a:r>
              <a:rPr sz="1050" spc="-20" dirty="0">
                <a:latin typeface="Arial Black"/>
                <a:cs typeface="Arial Black"/>
              </a:rPr>
              <a:t>sítě</a:t>
            </a:r>
            <a:endParaRPr sz="1050" dirty="0">
              <a:latin typeface="Arial Black"/>
              <a:cs typeface="Arial Black"/>
            </a:endParaRPr>
          </a:p>
          <a:p>
            <a:pPr marL="1830705">
              <a:lnSpc>
                <a:spcPts val="1335"/>
              </a:lnSpc>
            </a:pPr>
            <a:r>
              <a:rPr sz="1200" spc="-30" dirty="0">
                <a:latin typeface="Lucida Sans Unicode"/>
                <a:cs typeface="Lucida Sans Unicode"/>
              </a:rPr>
              <a:t>letní </a:t>
            </a:r>
            <a:r>
              <a:rPr sz="1200" spc="-25" dirty="0" err="1">
                <a:latin typeface="Lucida Sans Unicode"/>
                <a:cs typeface="Lucida Sans Unicode"/>
              </a:rPr>
              <a:t>semestr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202</a:t>
            </a:r>
            <a:r>
              <a:rPr lang="cs-CZ" sz="1200" spc="-10" dirty="0">
                <a:latin typeface="Lucida Sans Unicode"/>
                <a:cs typeface="Lucida Sans Unicode"/>
              </a:rPr>
              <a:t>6</a:t>
            </a:r>
            <a:r>
              <a:rPr sz="1200" spc="-10" dirty="0">
                <a:latin typeface="Lucida Sans Unicode"/>
                <a:cs typeface="Lucida Sans Unicode"/>
              </a:rPr>
              <a:t>/202</a:t>
            </a:r>
            <a:r>
              <a:rPr lang="cs-CZ" sz="1200" spc="-10" dirty="0">
                <a:latin typeface="Lucida Sans Unicode"/>
                <a:cs typeface="Lucida Sans Unicode"/>
              </a:rPr>
              <a:t>7</a:t>
            </a:r>
            <a:endParaRPr sz="1200" dirty="0">
              <a:latin typeface="Lucida Sans Unicode"/>
              <a:cs typeface="Lucida Sans Unicode"/>
            </a:endParaRPr>
          </a:p>
          <a:p>
            <a:pPr marL="2380615">
              <a:lnSpc>
                <a:spcPct val="100000"/>
              </a:lnSpc>
            </a:pPr>
            <a:r>
              <a:rPr sz="1200" spc="-60" dirty="0">
                <a:latin typeface="Lucida Sans Unicode"/>
                <a:cs typeface="Lucida Sans Unicode"/>
              </a:rPr>
              <a:t>31.</a:t>
            </a:r>
            <a:r>
              <a:rPr sz="1200" spc="-114" dirty="0">
                <a:latin typeface="Lucida Sans Unicode"/>
                <a:cs typeface="Lucida Sans Unicode"/>
              </a:rPr>
              <a:t> </a:t>
            </a:r>
            <a:r>
              <a:rPr sz="1200" spc="-20" dirty="0">
                <a:latin typeface="Lucida Sans Unicode"/>
                <a:cs typeface="Lucida Sans Unicode"/>
              </a:rPr>
              <a:t>říjen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7550" y="4734814"/>
            <a:ext cx="1231265" cy="519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2899"/>
              </a:lnSpc>
              <a:spcBef>
                <a:spcPts val="90"/>
              </a:spcBef>
            </a:pPr>
            <a:r>
              <a:rPr sz="1050" dirty="0">
                <a:latin typeface="Arial Black"/>
                <a:cs typeface="Arial Black"/>
              </a:rPr>
              <a:t>Mimo</a:t>
            </a:r>
            <a:r>
              <a:rPr sz="1050" spc="-40" dirty="0">
                <a:latin typeface="Arial Black"/>
                <a:cs typeface="Arial Black"/>
              </a:rPr>
              <a:t> </a:t>
            </a:r>
            <a:r>
              <a:rPr sz="1050" spc="-10" dirty="0">
                <a:latin typeface="Arial Black"/>
                <a:cs typeface="Arial Black"/>
              </a:rPr>
              <a:t>univerzitní </a:t>
            </a:r>
            <a:r>
              <a:rPr sz="1050" spc="-20" dirty="0">
                <a:latin typeface="Arial Black"/>
                <a:cs typeface="Arial Black"/>
              </a:rPr>
              <a:t>sítě</a:t>
            </a:r>
            <a:r>
              <a:rPr sz="1050" spc="-90" dirty="0">
                <a:latin typeface="Arial Black"/>
                <a:cs typeface="Arial Black"/>
              </a:rPr>
              <a:t> </a:t>
            </a:r>
            <a:r>
              <a:rPr sz="1050" spc="-10" dirty="0">
                <a:latin typeface="Arial Black"/>
                <a:cs typeface="Arial Black"/>
              </a:rPr>
              <a:t>(freemover CEEPUS)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4245" y="4549902"/>
            <a:ext cx="1899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Lucida Sans Unicode"/>
                <a:cs typeface="Lucida Sans Unicode"/>
              </a:rPr>
              <a:t>zimní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25" dirty="0" err="1">
                <a:latin typeface="Lucida Sans Unicode"/>
                <a:cs typeface="Lucida Sans Unicode"/>
              </a:rPr>
              <a:t>semestr</a:t>
            </a:r>
            <a:r>
              <a:rPr sz="1200" spc="-70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202</a:t>
            </a:r>
            <a:r>
              <a:rPr lang="cs-CZ" sz="1200" spc="-10" dirty="0">
                <a:latin typeface="Lucida Sans Unicode"/>
                <a:cs typeface="Lucida Sans Unicode"/>
              </a:rPr>
              <a:t>6</a:t>
            </a:r>
            <a:r>
              <a:rPr sz="1200" spc="-10" dirty="0">
                <a:latin typeface="Lucida Sans Unicode"/>
                <a:cs typeface="Lucida Sans Unicode"/>
              </a:rPr>
              <a:t>/202</a:t>
            </a:r>
            <a:r>
              <a:rPr lang="cs-CZ" sz="1200" spc="-10" dirty="0">
                <a:latin typeface="Lucida Sans Unicode"/>
                <a:cs typeface="Lucida Sans Unicode"/>
              </a:rPr>
              <a:t>7</a:t>
            </a:r>
            <a:endParaRPr sz="12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200" spc="-45" dirty="0">
                <a:latin typeface="Lucida Sans Unicode"/>
                <a:cs typeface="Lucida Sans Unicode"/>
              </a:rPr>
              <a:t>1.</a:t>
            </a:r>
            <a:r>
              <a:rPr sz="1200" spc="-135" dirty="0">
                <a:latin typeface="Lucida Sans Unicode"/>
                <a:cs typeface="Lucida Sans Unicode"/>
              </a:rPr>
              <a:t> </a:t>
            </a:r>
            <a:r>
              <a:rPr sz="1200" dirty="0">
                <a:latin typeface="Lucida Sans Unicode"/>
                <a:cs typeface="Lucida Sans Unicode"/>
              </a:rPr>
              <a:t>červenec</a:t>
            </a:r>
            <a:r>
              <a:rPr sz="1200" spc="18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(kromě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AT)</a:t>
            </a:r>
            <a:endParaRPr sz="1200" dirty="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84245" y="5093970"/>
            <a:ext cx="1998980" cy="39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latin typeface="Lucida Sans Unicode"/>
                <a:cs typeface="Lucida Sans Unicode"/>
              </a:rPr>
              <a:t>letní </a:t>
            </a:r>
            <a:r>
              <a:rPr sz="1200" spc="-25" dirty="0" err="1">
                <a:latin typeface="Lucida Sans Unicode"/>
                <a:cs typeface="Lucida Sans Unicode"/>
              </a:rPr>
              <a:t>semestr</a:t>
            </a:r>
            <a:r>
              <a:rPr sz="1200" spc="-5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202</a:t>
            </a:r>
            <a:r>
              <a:rPr lang="cs-CZ" sz="1200" spc="-10" dirty="0">
                <a:latin typeface="Lucida Sans Unicode"/>
                <a:cs typeface="Lucida Sans Unicode"/>
              </a:rPr>
              <a:t>6</a:t>
            </a:r>
            <a:r>
              <a:rPr sz="1200" spc="-10" dirty="0">
                <a:latin typeface="Lucida Sans Unicode"/>
                <a:cs typeface="Lucida Sans Unicode"/>
              </a:rPr>
              <a:t>/202</a:t>
            </a:r>
            <a:r>
              <a:rPr lang="cs-CZ" sz="1200" spc="-10" dirty="0">
                <a:latin typeface="Lucida Sans Unicode"/>
                <a:cs typeface="Lucida Sans Unicode"/>
              </a:rPr>
              <a:t>7</a:t>
            </a:r>
            <a:endParaRPr sz="12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-65" dirty="0">
                <a:latin typeface="Lucida Sans Unicode"/>
                <a:cs typeface="Lucida Sans Unicode"/>
              </a:rPr>
              <a:t>30.</a:t>
            </a:r>
            <a:r>
              <a:rPr sz="1200" spc="-95" dirty="0">
                <a:latin typeface="Lucida Sans Unicode"/>
                <a:cs typeface="Lucida Sans Unicode"/>
              </a:rPr>
              <a:t> </a:t>
            </a:r>
            <a:r>
              <a:rPr sz="1200" spc="-35" dirty="0">
                <a:latin typeface="Lucida Sans Unicode"/>
                <a:cs typeface="Lucida Sans Unicode"/>
              </a:rPr>
              <a:t>listopad</a:t>
            </a:r>
            <a:r>
              <a:rPr sz="1200" spc="-60" dirty="0">
                <a:latin typeface="Lucida Sans Unicode"/>
                <a:cs typeface="Lucida Sans Unicode"/>
              </a:rPr>
              <a:t> </a:t>
            </a:r>
            <a:r>
              <a:rPr sz="1200" spc="-25" dirty="0">
                <a:latin typeface="Lucida Sans Unicode"/>
                <a:cs typeface="Lucida Sans Unicode"/>
              </a:rPr>
              <a:t>(do</a:t>
            </a:r>
            <a:r>
              <a:rPr sz="1200" spc="-65" dirty="0">
                <a:latin typeface="Lucida Sans Unicode"/>
                <a:cs typeface="Lucida Sans Unicode"/>
              </a:rPr>
              <a:t> </a:t>
            </a:r>
            <a:r>
              <a:rPr sz="1200" spc="-30" dirty="0">
                <a:latin typeface="Lucida Sans Unicode"/>
                <a:cs typeface="Lucida Sans Unicode"/>
              </a:rPr>
              <a:t>všech</a:t>
            </a:r>
            <a:r>
              <a:rPr sz="1200" spc="-45" dirty="0">
                <a:latin typeface="Lucida Sans Unicode"/>
                <a:cs typeface="Lucida Sans Unicode"/>
              </a:rPr>
              <a:t> </a:t>
            </a:r>
            <a:r>
              <a:rPr sz="1200" spc="-10" dirty="0">
                <a:latin typeface="Lucida Sans Unicode"/>
                <a:cs typeface="Lucida Sans Unicode"/>
              </a:rPr>
              <a:t>zemí)</a:t>
            </a:r>
            <a:endParaRPr sz="1200" dirty="0">
              <a:latin typeface="Lucida Sans Unicode"/>
              <a:cs typeface="Lucida Sans Unicode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17876" y="2927604"/>
            <a:ext cx="146685" cy="817244"/>
            <a:chOff x="2817876" y="2927604"/>
            <a:chExt cx="146685" cy="817244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7876" y="3598164"/>
              <a:ext cx="146304" cy="14630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7876" y="2927604"/>
              <a:ext cx="146304" cy="14630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893314" y="3074670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27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801111" y="4582668"/>
            <a:ext cx="146685" cy="807720"/>
            <a:chOff x="2801111" y="4582668"/>
            <a:chExt cx="146685" cy="80772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1111" y="5244084"/>
              <a:ext cx="146304" cy="1463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1111" y="4582668"/>
              <a:ext cx="146304" cy="1463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876549" y="4729734"/>
              <a:ext cx="0" cy="525780"/>
            </a:xfrm>
            <a:custGeom>
              <a:avLst/>
              <a:gdLst/>
              <a:ahLst/>
              <a:cxnLst/>
              <a:rect l="l" t="t" r="r" b="b"/>
              <a:pathLst>
                <a:path h="525779">
                  <a:moveTo>
                    <a:pt x="0" y="0"/>
                  </a:moveTo>
                  <a:lnTo>
                    <a:pt x="0" y="525526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4840" y="1955292"/>
            <a:ext cx="6839584" cy="3746500"/>
            <a:chOff x="624840" y="1955292"/>
            <a:chExt cx="6839584" cy="3746500"/>
          </a:xfrm>
        </p:grpSpPr>
        <p:sp>
          <p:nvSpPr>
            <p:cNvPr id="3" name="object 3"/>
            <p:cNvSpPr/>
            <p:nvPr/>
          </p:nvSpPr>
          <p:spPr>
            <a:xfrm>
              <a:off x="624840" y="1955292"/>
              <a:ext cx="6839584" cy="3746500"/>
            </a:xfrm>
            <a:custGeom>
              <a:avLst/>
              <a:gdLst/>
              <a:ahLst/>
              <a:cxnLst/>
              <a:rect l="l" t="t" r="r" b="b"/>
              <a:pathLst>
                <a:path w="6839584" h="3746500">
                  <a:moveTo>
                    <a:pt x="6839458" y="0"/>
                  </a:moveTo>
                  <a:lnTo>
                    <a:pt x="0" y="0"/>
                  </a:lnTo>
                  <a:lnTo>
                    <a:pt x="0" y="3745992"/>
                  </a:lnTo>
                  <a:lnTo>
                    <a:pt x="6839458" y="3745992"/>
                  </a:lnTo>
                  <a:lnTo>
                    <a:pt x="6839458" y="0"/>
                  </a:lnTo>
                  <a:close/>
                </a:path>
              </a:pathLst>
            </a:custGeom>
            <a:solidFill>
              <a:srgbClr val="42C0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9931" y="3258274"/>
              <a:ext cx="838200" cy="628015"/>
            </a:xfrm>
            <a:custGeom>
              <a:avLst/>
              <a:gdLst/>
              <a:ahLst/>
              <a:cxnLst/>
              <a:rect l="l" t="t" r="r" b="b"/>
              <a:pathLst>
                <a:path w="838200" h="628014">
                  <a:moveTo>
                    <a:pt x="837920" y="0"/>
                  </a:moveTo>
                  <a:lnTo>
                    <a:pt x="0" y="0"/>
                  </a:lnTo>
                  <a:lnTo>
                    <a:pt x="0" y="627799"/>
                  </a:lnTo>
                  <a:lnTo>
                    <a:pt x="837920" y="627799"/>
                  </a:lnTo>
                  <a:lnTo>
                    <a:pt x="837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79931" y="3258274"/>
              <a:ext cx="838200" cy="628015"/>
            </a:xfrm>
            <a:custGeom>
              <a:avLst/>
              <a:gdLst/>
              <a:ahLst/>
              <a:cxnLst/>
              <a:rect l="l" t="t" r="r" b="b"/>
              <a:pathLst>
                <a:path w="838200" h="628014">
                  <a:moveTo>
                    <a:pt x="0" y="627799"/>
                  </a:moveTo>
                  <a:lnTo>
                    <a:pt x="837920" y="627799"/>
                  </a:lnTo>
                  <a:lnTo>
                    <a:pt x="837920" y="0"/>
                  </a:lnTo>
                  <a:lnTo>
                    <a:pt x="0" y="0"/>
                  </a:lnTo>
                  <a:lnTo>
                    <a:pt x="0" y="627799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8522" y="3364230"/>
              <a:ext cx="542925" cy="428625"/>
            </a:xfrm>
            <a:custGeom>
              <a:avLst/>
              <a:gdLst/>
              <a:ahLst/>
              <a:cxnLst/>
              <a:rect l="l" t="t" r="r" b="b"/>
              <a:pathLst>
                <a:path w="542925" h="428625">
                  <a:moveTo>
                    <a:pt x="73101" y="134112"/>
                  </a:moveTo>
                  <a:lnTo>
                    <a:pt x="0" y="199644"/>
                  </a:lnTo>
                </a:path>
                <a:path w="542925" h="428625">
                  <a:moveTo>
                    <a:pt x="542416" y="199644"/>
                  </a:moveTo>
                  <a:lnTo>
                    <a:pt x="470916" y="132587"/>
                  </a:lnTo>
                </a:path>
                <a:path w="542925" h="428625">
                  <a:moveTo>
                    <a:pt x="540892" y="195072"/>
                  </a:moveTo>
                  <a:lnTo>
                    <a:pt x="540892" y="425196"/>
                  </a:lnTo>
                  <a:lnTo>
                    <a:pt x="3047" y="425196"/>
                  </a:lnTo>
                  <a:lnTo>
                    <a:pt x="3047" y="195072"/>
                  </a:lnTo>
                </a:path>
                <a:path w="542925" h="428625">
                  <a:moveTo>
                    <a:pt x="165989" y="320039"/>
                  </a:moveTo>
                  <a:lnTo>
                    <a:pt x="4571" y="428116"/>
                  </a:lnTo>
                </a:path>
                <a:path w="542925" h="428625">
                  <a:moveTo>
                    <a:pt x="539115" y="428116"/>
                  </a:moveTo>
                  <a:lnTo>
                    <a:pt x="377952" y="320039"/>
                  </a:lnTo>
                </a:path>
                <a:path w="542925" h="428625">
                  <a:moveTo>
                    <a:pt x="467614" y="0"/>
                  </a:moveTo>
                  <a:lnTo>
                    <a:pt x="74675" y="0"/>
                  </a:lnTo>
                  <a:lnTo>
                    <a:pt x="74675" y="245110"/>
                  </a:lnTo>
                  <a:lnTo>
                    <a:pt x="165989" y="315213"/>
                  </a:lnTo>
                  <a:lnTo>
                    <a:pt x="376300" y="315213"/>
                  </a:lnTo>
                  <a:lnTo>
                    <a:pt x="467614" y="245110"/>
                  </a:lnTo>
                  <a:lnTo>
                    <a:pt x="467614" y="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9304" y="3439668"/>
              <a:ext cx="216408" cy="1661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36141" y="3559302"/>
              <a:ext cx="528955" cy="120650"/>
            </a:xfrm>
            <a:custGeom>
              <a:avLst/>
              <a:gdLst/>
              <a:ahLst/>
              <a:cxnLst/>
              <a:rect l="l" t="t" r="r" b="b"/>
              <a:pathLst>
                <a:path w="528955" h="120650">
                  <a:moveTo>
                    <a:pt x="0" y="0"/>
                  </a:moveTo>
                  <a:lnTo>
                    <a:pt x="165608" y="120141"/>
                  </a:lnTo>
                  <a:lnTo>
                    <a:pt x="363220" y="120141"/>
                  </a:lnTo>
                  <a:lnTo>
                    <a:pt x="52882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2704" y="3701821"/>
              <a:ext cx="581025" cy="434340"/>
            </a:xfrm>
            <a:custGeom>
              <a:avLst/>
              <a:gdLst/>
              <a:ahLst/>
              <a:cxnLst/>
              <a:rect l="l" t="t" r="r" b="b"/>
              <a:pathLst>
                <a:path w="581025" h="434339">
                  <a:moveTo>
                    <a:pt x="580567" y="0"/>
                  </a:moveTo>
                  <a:lnTo>
                    <a:pt x="0" y="0"/>
                  </a:lnTo>
                  <a:lnTo>
                    <a:pt x="0" y="434187"/>
                  </a:lnTo>
                  <a:lnTo>
                    <a:pt x="580567" y="434187"/>
                  </a:lnTo>
                  <a:lnTo>
                    <a:pt x="5805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2704" y="3701821"/>
              <a:ext cx="581025" cy="434340"/>
            </a:xfrm>
            <a:custGeom>
              <a:avLst/>
              <a:gdLst/>
              <a:ahLst/>
              <a:cxnLst/>
              <a:rect l="l" t="t" r="r" b="b"/>
              <a:pathLst>
                <a:path w="581025" h="434339">
                  <a:moveTo>
                    <a:pt x="0" y="434187"/>
                  </a:moveTo>
                  <a:lnTo>
                    <a:pt x="580567" y="434187"/>
                  </a:lnTo>
                  <a:lnTo>
                    <a:pt x="580567" y="0"/>
                  </a:lnTo>
                  <a:lnTo>
                    <a:pt x="0" y="0"/>
                  </a:lnTo>
                  <a:lnTo>
                    <a:pt x="0" y="434187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3956" y="4014216"/>
              <a:ext cx="54863" cy="411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4831" y="4014216"/>
              <a:ext cx="54863" cy="411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34184" y="4014216"/>
              <a:ext cx="56387" cy="411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33956" y="3898392"/>
              <a:ext cx="54863" cy="411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4831" y="3898392"/>
              <a:ext cx="54863" cy="411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34184" y="3898392"/>
              <a:ext cx="56387" cy="411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3956" y="3782568"/>
              <a:ext cx="54863" cy="4114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84831" y="3782568"/>
              <a:ext cx="54863" cy="411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34184" y="3782568"/>
              <a:ext cx="56387" cy="4114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81684" y="3889210"/>
              <a:ext cx="542290" cy="407034"/>
            </a:xfrm>
            <a:custGeom>
              <a:avLst/>
              <a:gdLst/>
              <a:ahLst/>
              <a:cxnLst/>
              <a:rect l="l" t="t" r="r" b="b"/>
              <a:pathLst>
                <a:path w="542289" h="407035">
                  <a:moveTo>
                    <a:pt x="542239" y="0"/>
                  </a:moveTo>
                  <a:lnTo>
                    <a:pt x="0" y="0"/>
                  </a:lnTo>
                  <a:lnTo>
                    <a:pt x="0" y="406692"/>
                  </a:lnTo>
                  <a:lnTo>
                    <a:pt x="542239" y="406692"/>
                  </a:lnTo>
                  <a:lnTo>
                    <a:pt x="542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81684" y="3889210"/>
              <a:ext cx="542290" cy="407034"/>
            </a:xfrm>
            <a:custGeom>
              <a:avLst/>
              <a:gdLst/>
              <a:ahLst/>
              <a:cxnLst/>
              <a:rect l="l" t="t" r="r" b="b"/>
              <a:pathLst>
                <a:path w="542289" h="407035">
                  <a:moveTo>
                    <a:pt x="0" y="406692"/>
                  </a:moveTo>
                  <a:lnTo>
                    <a:pt x="542239" y="406692"/>
                  </a:lnTo>
                  <a:lnTo>
                    <a:pt x="542239" y="0"/>
                  </a:lnTo>
                  <a:lnTo>
                    <a:pt x="0" y="0"/>
                  </a:lnTo>
                  <a:lnTo>
                    <a:pt x="0" y="406692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57122" y="3958590"/>
              <a:ext cx="391795" cy="271145"/>
            </a:xfrm>
            <a:custGeom>
              <a:avLst/>
              <a:gdLst/>
              <a:ahLst/>
              <a:cxnLst/>
              <a:rect l="l" t="t" r="r" b="b"/>
              <a:pathLst>
                <a:path w="391794" h="271145">
                  <a:moveTo>
                    <a:pt x="292227" y="262509"/>
                  </a:moveTo>
                  <a:lnTo>
                    <a:pt x="292227" y="267335"/>
                  </a:lnTo>
                  <a:lnTo>
                    <a:pt x="286892" y="271144"/>
                  </a:lnTo>
                  <a:lnTo>
                    <a:pt x="280289" y="271144"/>
                  </a:lnTo>
                  <a:lnTo>
                    <a:pt x="112522" y="271144"/>
                  </a:lnTo>
                  <a:lnTo>
                    <a:pt x="105918" y="271144"/>
                  </a:lnTo>
                  <a:lnTo>
                    <a:pt x="100584" y="267335"/>
                  </a:lnTo>
                  <a:lnTo>
                    <a:pt x="100584" y="262509"/>
                  </a:lnTo>
                  <a:lnTo>
                    <a:pt x="100584" y="8636"/>
                  </a:lnTo>
                  <a:lnTo>
                    <a:pt x="100584" y="3810"/>
                  </a:lnTo>
                  <a:lnTo>
                    <a:pt x="105918" y="0"/>
                  </a:lnTo>
                  <a:lnTo>
                    <a:pt x="112522" y="0"/>
                  </a:lnTo>
                  <a:lnTo>
                    <a:pt x="280289" y="0"/>
                  </a:lnTo>
                  <a:lnTo>
                    <a:pt x="286892" y="0"/>
                  </a:lnTo>
                  <a:lnTo>
                    <a:pt x="292227" y="3810"/>
                  </a:lnTo>
                  <a:lnTo>
                    <a:pt x="292227" y="8636"/>
                  </a:lnTo>
                  <a:lnTo>
                    <a:pt x="292227" y="262509"/>
                  </a:lnTo>
                  <a:close/>
                </a:path>
                <a:path w="391794" h="271145">
                  <a:moveTo>
                    <a:pt x="289559" y="225551"/>
                  </a:moveTo>
                  <a:lnTo>
                    <a:pt x="102108" y="225551"/>
                  </a:lnTo>
                </a:path>
                <a:path w="391794" h="271145">
                  <a:moveTo>
                    <a:pt x="102108" y="38100"/>
                  </a:moveTo>
                  <a:lnTo>
                    <a:pt x="289559" y="38100"/>
                  </a:lnTo>
                </a:path>
                <a:path w="391794" h="271145">
                  <a:moveTo>
                    <a:pt x="163068" y="18287"/>
                  </a:moveTo>
                  <a:lnTo>
                    <a:pt x="228472" y="18287"/>
                  </a:lnTo>
                </a:path>
                <a:path w="391794" h="271145">
                  <a:moveTo>
                    <a:pt x="352044" y="135636"/>
                  </a:moveTo>
                  <a:lnTo>
                    <a:pt x="391541" y="135636"/>
                  </a:lnTo>
                </a:path>
                <a:path w="391794" h="271145">
                  <a:moveTo>
                    <a:pt x="338328" y="91186"/>
                  </a:moveTo>
                  <a:lnTo>
                    <a:pt x="374777" y="80772"/>
                  </a:lnTo>
                </a:path>
                <a:path w="391794" h="271145">
                  <a:moveTo>
                    <a:pt x="338328" y="179831"/>
                  </a:moveTo>
                  <a:lnTo>
                    <a:pt x="374777" y="191769"/>
                  </a:lnTo>
                </a:path>
                <a:path w="391794" h="271145">
                  <a:moveTo>
                    <a:pt x="40893" y="135636"/>
                  </a:moveTo>
                  <a:lnTo>
                    <a:pt x="0" y="135636"/>
                  </a:lnTo>
                </a:path>
                <a:path w="391794" h="271145">
                  <a:moveTo>
                    <a:pt x="53086" y="179831"/>
                  </a:moveTo>
                  <a:lnTo>
                    <a:pt x="18287" y="191769"/>
                  </a:lnTo>
                </a:path>
                <a:path w="391794" h="271145">
                  <a:moveTo>
                    <a:pt x="53086" y="91186"/>
                  </a:moveTo>
                  <a:lnTo>
                    <a:pt x="18287" y="80772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9931" y="2203678"/>
              <a:ext cx="1424940" cy="1061085"/>
            </a:xfrm>
            <a:custGeom>
              <a:avLst/>
              <a:gdLst/>
              <a:ahLst/>
              <a:cxnLst/>
              <a:rect l="l" t="t" r="r" b="b"/>
              <a:pathLst>
                <a:path w="1424939" h="1061085">
                  <a:moveTo>
                    <a:pt x="0" y="1060475"/>
                  </a:moveTo>
                  <a:lnTo>
                    <a:pt x="1424686" y="1060475"/>
                  </a:lnTo>
                  <a:lnTo>
                    <a:pt x="1424686" y="0"/>
                  </a:lnTo>
                  <a:lnTo>
                    <a:pt x="0" y="0"/>
                  </a:lnTo>
                  <a:lnTo>
                    <a:pt x="0" y="1060475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11936" y="2235682"/>
            <a:ext cx="1360805" cy="2120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778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455"/>
              </a:spcBef>
            </a:pPr>
            <a:r>
              <a:rPr sz="950" b="1" spc="70" dirty="0">
                <a:latin typeface="Calibri"/>
                <a:cs typeface="Calibri"/>
              </a:rPr>
              <a:t>KONTAKTY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93684" y="3233890"/>
            <a:ext cx="643255" cy="498475"/>
            <a:chOff x="1793684" y="3233890"/>
            <a:chExt cx="643255" cy="498475"/>
          </a:xfrm>
        </p:grpSpPr>
        <p:sp>
          <p:nvSpPr>
            <p:cNvPr id="26" name="object 26"/>
            <p:cNvSpPr/>
            <p:nvPr/>
          </p:nvSpPr>
          <p:spPr>
            <a:xfrm>
              <a:off x="1825752" y="3265957"/>
              <a:ext cx="579120" cy="434340"/>
            </a:xfrm>
            <a:custGeom>
              <a:avLst/>
              <a:gdLst/>
              <a:ahLst/>
              <a:cxnLst/>
              <a:rect l="l" t="t" r="r" b="b"/>
              <a:pathLst>
                <a:path w="579119" h="434339">
                  <a:moveTo>
                    <a:pt x="578891" y="0"/>
                  </a:moveTo>
                  <a:lnTo>
                    <a:pt x="0" y="0"/>
                  </a:lnTo>
                  <a:lnTo>
                    <a:pt x="0" y="434187"/>
                  </a:lnTo>
                  <a:lnTo>
                    <a:pt x="578891" y="434187"/>
                  </a:lnTo>
                  <a:lnTo>
                    <a:pt x="5788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25752" y="3265957"/>
              <a:ext cx="579120" cy="434340"/>
            </a:xfrm>
            <a:custGeom>
              <a:avLst/>
              <a:gdLst/>
              <a:ahLst/>
              <a:cxnLst/>
              <a:rect l="l" t="t" r="r" b="b"/>
              <a:pathLst>
                <a:path w="579119" h="434339">
                  <a:moveTo>
                    <a:pt x="0" y="434187"/>
                  </a:moveTo>
                  <a:lnTo>
                    <a:pt x="578891" y="434187"/>
                  </a:lnTo>
                  <a:lnTo>
                    <a:pt x="578891" y="0"/>
                  </a:lnTo>
                  <a:lnTo>
                    <a:pt x="0" y="0"/>
                  </a:lnTo>
                  <a:lnTo>
                    <a:pt x="0" y="434187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38528" y="3328416"/>
              <a:ext cx="358140" cy="2667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951482" y="3522726"/>
              <a:ext cx="310515" cy="106680"/>
            </a:xfrm>
            <a:custGeom>
              <a:avLst/>
              <a:gdLst/>
              <a:ahLst/>
              <a:cxnLst/>
              <a:rect l="l" t="t" r="r" b="b"/>
              <a:pathLst>
                <a:path w="310514" h="106679">
                  <a:moveTo>
                    <a:pt x="0" y="106679"/>
                  </a:moveTo>
                  <a:lnTo>
                    <a:pt x="310515" y="106679"/>
                  </a:lnTo>
                </a:path>
                <a:path w="310514" h="106679">
                  <a:moveTo>
                    <a:pt x="283210" y="0"/>
                  </a:moveTo>
                  <a:lnTo>
                    <a:pt x="256540" y="60070"/>
                  </a:lnTo>
                  <a:lnTo>
                    <a:pt x="188975" y="96519"/>
                  </a:lnTo>
                  <a:lnTo>
                    <a:pt x="145415" y="101726"/>
                  </a:lnTo>
                  <a:lnTo>
                    <a:pt x="101854" y="96519"/>
                  </a:lnTo>
                  <a:lnTo>
                    <a:pt x="64007" y="82168"/>
                  </a:lnTo>
                  <a:lnTo>
                    <a:pt x="34162" y="60070"/>
                  </a:lnTo>
                  <a:lnTo>
                    <a:pt x="14605" y="32130"/>
                  </a:lnTo>
                  <a:lnTo>
                    <a:pt x="7619" y="0"/>
                  </a:lnTo>
                  <a:lnTo>
                    <a:pt x="283210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194430" y="2663444"/>
            <a:ext cx="2160905" cy="952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b="1" spc="70" dirty="0">
                <a:latin typeface="Calibri"/>
                <a:cs typeface="Calibri"/>
              </a:rPr>
              <a:t>Dům</a:t>
            </a:r>
            <a:r>
              <a:rPr sz="1050" b="1" spc="130" dirty="0">
                <a:latin typeface="Calibri"/>
                <a:cs typeface="Calibri"/>
              </a:rPr>
              <a:t> </a:t>
            </a:r>
            <a:r>
              <a:rPr sz="1050" b="1" spc="60" dirty="0">
                <a:latin typeface="Calibri"/>
                <a:cs typeface="Calibri"/>
              </a:rPr>
              <a:t>zahraniční</a:t>
            </a:r>
            <a:r>
              <a:rPr sz="1050" b="1" spc="185" dirty="0">
                <a:latin typeface="Calibri"/>
                <a:cs typeface="Calibri"/>
              </a:rPr>
              <a:t> </a:t>
            </a:r>
            <a:r>
              <a:rPr sz="1050" b="1" spc="65" dirty="0">
                <a:latin typeface="Calibri"/>
                <a:cs typeface="Calibri"/>
              </a:rPr>
              <a:t>spolupráce</a:t>
            </a:r>
            <a:r>
              <a:rPr sz="1050" b="1" spc="160" dirty="0">
                <a:latin typeface="Calibri"/>
                <a:cs typeface="Calibri"/>
              </a:rPr>
              <a:t> </a:t>
            </a:r>
            <a:r>
              <a:rPr sz="1050" b="1" dirty="0">
                <a:latin typeface="Calibri"/>
                <a:cs typeface="Calibri"/>
              </a:rPr>
              <a:t>(</a:t>
            </a:r>
            <a:r>
              <a:rPr sz="1050" b="1" spc="-140" dirty="0">
                <a:latin typeface="Calibri"/>
                <a:cs typeface="Calibri"/>
              </a:rPr>
              <a:t> </a:t>
            </a:r>
            <a:r>
              <a:rPr sz="1050" b="1" spc="60" dirty="0">
                <a:latin typeface="Calibri"/>
                <a:cs typeface="Calibri"/>
              </a:rPr>
              <a:t>DZS)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050" dirty="0">
                <a:latin typeface="Calibri"/>
                <a:cs typeface="Calibri"/>
              </a:rPr>
              <a:t>Na</a:t>
            </a:r>
            <a:r>
              <a:rPr sz="1050" spc="1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Poříčí</a:t>
            </a:r>
            <a:r>
              <a:rPr sz="1050" spc="11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1035/4,</a:t>
            </a:r>
            <a:r>
              <a:rPr sz="1050" spc="10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110</a:t>
            </a:r>
            <a:r>
              <a:rPr sz="1050" spc="90" dirty="0">
                <a:latin typeface="Calibri"/>
                <a:cs typeface="Calibri"/>
              </a:rPr>
              <a:t> </a:t>
            </a:r>
            <a:r>
              <a:rPr sz="1050" spc="55" dirty="0">
                <a:latin typeface="Calibri"/>
                <a:cs typeface="Calibri"/>
              </a:rPr>
              <a:t>00</a:t>
            </a:r>
            <a:r>
              <a:rPr sz="1050" spc="22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Praha</a:t>
            </a:r>
            <a:r>
              <a:rPr sz="1050" spc="190" dirty="0">
                <a:latin typeface="Calibri"/>
                <a:cs typeface="Calibri"/>
              </a:rPr>
              <a:t> </a:t>
            </a:r>
            <a:r>
              <a:rPr sz="1050" spc="-50" dirty="0">
                <a:latin typeface="Calibri"/>
                <a:cs typeface="Calibri"/>
              </a:rPr>
              <a:t>1</a:t>
            </a:r>
            <a:endParaRPr sz="105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434"/>
              </a:spcBef>
            </a:pPr>
            <a:r>
              <a:rPr sz="1050" dirty="0">
                <a:latin typeface="Calibri"/>
                <a:cs typeface="Calibri"/>
              </a:rPr>
              <a:t>+420</a:t>
            </a:r>
            <a:r>
              <a:rPr sz="1050" spc="180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221</a:t>
            </a:r>
            <a:r>
              <a:rPr sz="1050" spc="85" dirty="0">
                <a:latin typeface="Calibri"/>
                <a:cs typeface="Calibri"/>
              </a:rPr>
              <a:t> </a:t>
            </a:r>
            <a:r>
              <a:rPr sz="1050" dirty="0">
                <a:latin typeface="Calibri"/>
                <a:cs typeface="Calibri"/>
              </a:rPr>
              <a:t>850</a:t>
            </a:r>
            <a:r>
              <a:rPr sz="1050" spc="180" dirty="0">
                <a:latin typeface="Calibri"/>
                <a:cs typeface="Calibri"/>
              </a:rPr>
              <a:t> </a:t>
            </a:r>
            <a:r>
              <a:rPr sz="1050" spc="-25" dirty="0">
                <a:latin typeface="Calibri"/>
                <a:cs typeface="Calibri"/>
              </a:rPr>
              <a:t>100</a:t>
            </a:r>
            <a:endParaRPr sz="1050">
              <a:latin typeface="Calibri"/>
              <a:cs typeface="Calibri"/>
            </a:endParaRPr>
          </a:p>
          <a:p>
            <a:pPr marL="186055">
              <a:lnSpc>
                <a:spcPct val="100000"/>
              </a:lnSpc>
              <a:spcBef>
                <a:spcPts val="45"/>
              </a:spcBef>
            </a:pPr>
            <a:r>
              <a:rPr sz="10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4"/>
              </a:rPr>
              <a:t>info@dzs.cz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050" b="1" u="sng" spc="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5"/>
              </a:rPr>
              <a:t>www.dzs.cz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174492" y="3072384"/>
            <a:ext cx="2470785" cy="2327275"/>
            <a:chOff x="3174492" y="3072384"/>
            <a:chExt cx="2470785" cy="2327275"/>
          </a:xfrm>
        </p:grpSpPr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94304" y="3072384"/>
              <a:ext cx="175259" cy="1325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01924" y="3265932"/>
              <a:ext cx="160020" cy="12039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206496" y="4744237"/>
              <a:ext cx="415925" cy="312420"/>
            </a:xfrm>
            <a:custGeom>
              <a:avLst/>
              <a:gdLst/>
              <a:ahLst/>
              <a:cxnLst/>
              <a:rect l="l" t="t" r="r" b="b"/>
              <a:pathLst>
                <a:path w="415925" h="312420">
                  <a:moveTo>
                    <a:pt x="415670" y="0"/>
                  </a:moveTo>
                  <a:lnTo>
                    <a:pt x="0" y="0"/>
                  </a:lnTo>
                  <a:lnTo>
                    <a:pt x="0" y="312140"/>
                  </a:lnTo>
                  <a:lnTo>
                    <a:pt x="415670" y="312140"/>
                  </a:lnTo>
                  <a:lnTo>
                    <a:pt x="415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06496" y="4744237"/>
              <a:ext cx="415925" cy="312420"/>
            </a:xfrm>
            <a:custGeom>
              <a:avLst/>
              <a:gdLst/>
              <a:ahLst/>
              <a:cxnLst/>
              <a:rect l="l" t="t" r="r" b="b"/>
              <a:pathLst>
                <a:path w="415925" h="312420">
                  <a:moveTo>
                    <a:pt x="0" y="312140"/>
                  </a:moveTo>
                  <a:lnTo>
                    <a:pt x="415670" y="312140"/>
                  </a:lnTo>
                  <a:lnTo>
                    <a:pt x="415670" y="0"/>
                  </a:lnTo>
                  <a:lnTo>
                    <a:pt x="0" y="0"/>
                  </a:lnTo>
                  <a:lnTo>
                    <a:pt x="0" y="312140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06496" y="5056683"/>
              <a:ext cx="415925" cy="311150"/>
            </a:xfrm>
            <a:custGeom>
              <a:avLst/>
              <a:gdLst/>
              <a:ahLst/>
              <a:cxnLst/>
              <a:rect l="l" t="t" r="r" b="b"/>
              <a:pathLst>
                <a:path w="415925" h="311150">
                  <a:moveTo>
                    <a:pt x="415670" y="0"/>
                  </a:moveTo>
                  <a:lnTo>
                    <a:pt x="0" y="0"/>
                  </a:lnTo>
                  <a:lnTo>
                    <a:pt x="0" y="310845"/>
                  </a:lnTo>
                  <a:lnTo>
                    <a:pt x="415670" y="310845"/>
                  </a:lnTo>
                  <a:lnTo>
                    <a:pt x="415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06496" y="5056683"/>
              <a:ext cx="415925" cy="311150"/>
            </a:xfrm>
            <a:custGeom>
              <a:avLst/>
              <a:gdLst/>
              <a:ahLst/>
              <a:cxnLst/>
              <a:rect l="l" t="t" r="r" b="b"/>
              <a:pathLst>
                <a:path w="415925" h="311150">
                  <a:moveTo>
                    <a:pt x="0" y="310845"/>
                  </a:moveTo>
                  <a:lnTo>
                    <a:pt x="415670" y="310845"/>
                  </a:lnTo>
                  <a:lnTo>
                    <a:pt x="415670" y="0"/>
                  </a:lnTo>
                  <a:lnTo>
                    <a:pt x="0" y="0"/>
                  </a:lnTo>
                  <a:lnTo>
                    <a:pt x="0" y="310845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70504" y="5125212"/>
              <a:ext cx="292608" cy="17678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94888" y="4809744"/>
              <a:ext cx="239267" cy="17983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206496" y="3840505"/>
              <a:ext cx="415925" cy="313690"/>
            </a:xfrm>
            <a:custGeom>
              <a:avLst/>
              <a:gdLst/>
              <a:ahLst/>
              <a:cxnLst/>
              <a:rect l="l" t="t" r="r" b="b"/>
              <a:pathLst>
                <a:path w="415925" h="313689">
                  <a:moveTo>
                    <a:pt x="415670" y="0"/>
                  </a:moveTo>
                  <a:lnTo>
                    <a:pt x="0" y="0"/>
                  </a:lnTo>
                  <a:lnTo>
                    <a:pt x="0" y="313664"/>
                  </a:lnTo>
                  <a:lnTo>
                    <a:pt x="415670" y="313664"/>
                  </a:lnTo>
                  <a:lnTo>
                    <a:pt x="415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06496" y="3840505"/>
              <a:ext cx="415925" cy="313690"/>
            </a:xfrm>
            <a:custGeom>
              <a:avLst/>
              <a:gdLst/>
              <a:ahLst/>
              <a:cxnLst/>
              <a:rect l="l" t="t" r="r" b="b"/>
              <a:pathLst>
                <a:path w="415925" h="313689">
                  <a:moveTo>
                    <a:pt x="0" y="313664"/>
                  </a:moveTo>
                  <a:lnTo>
                    <a:pt x="415670" y="313664"/>
                  </a:lnTo>
                  <a:lnTo>
                    <a:pt x="415670" y="0"/>
                  </a:lnTo>
                  <a:lnTo>
                    <a:pt x="0" y="0"/>
                  </a:lnTo>
                  <a:lnTo>
                    <a:pt x="0" y="313664"/>
                  </a:lnTo>
                  <a:close/>
                </a:path>
              </a:pathLst>
            </a:custGeom>
            <a:ln w="640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81172" y="3898392"/>
              <a:ext cx="266700" cy="1996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37404" y="3268980"/>
              <a:ext cx="507491" cy="481584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771391" y="3811270"/>
            <a:ext cx="2324735" cy="1562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5"/>
              </a:spcBef>
            </a:pPr>
            <a:r>
              <a:rPr sz="950" b="1" i="1" spc="-10" dirty="0">
                <a:latin typeface="Calibri"/>
                <a:cs typeface="Calibri"/>
              </a:rPr>
              <a:t>Facebook </a:t>
            </a:r>
            <a:r>
              <a:rPr sz="9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2"/>
              </a:rPr>
              <a:t>www.facebook.com/dumzahranicnispoluprace</a:t>
            </a:r>
            <a:r>
              <a:rPr sz="95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3"/>
              </a:rPr>
              <a:t>www.facebook.com/erasmusplusCR</a:t>
            </a:r>
            <a:r>
              <a:rPr sz="95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4"/>
              </a:rPr>
              <a:t>www.facebook.com/mladezvakci</a:t>
            </a:r>
            <a:r>
              <a:rPr sz="95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5"/>
              </a:rPr>
              <a:t>www.facebook.com/studyincz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9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</a:pPr>
            <a:r>
              <a:rPr sz="950" b="1" i="1" spc="-10" dirty="0">
                <a:latin typeface="Calibri"/>
                <a:cs typeface="Calibri"/>
              </a:rPr>
              <a:t>Instagram</a:t>
            </a:r>
            <a:endParaRPr sz="9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25"/>
              </a:spcBef>
            </a:pPr>
            <a:r>
              <a:rPr sz="9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6"/>
              </a:rPr>
              <a:t>www.instagram.com/dzs_cz/</a:t>
            </a:r>
            <a:endParaRPr sz="9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409"/>
              </a:spcBef>
            </a:pPr>
            <a:r>
              <a:rPr sz="950" b="1" i="1" spc="-10" dirty="0">
                <a:latin typeface="Calibri"/>
                <a:cs typeface="Calibri"/>
              </a:rPr>
              <a:t>Twitter</a:t>
            </a:r>
            <a:endParaRPr sz="950">
              <a:latin typeface="Calibri"/>
              <a:cs typeface="Calibri"/>
            </a:endParaRPr>
          </a:p>
          <a:p>
            <a:pPr marL="13970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latin typeface="Calibri"/>
                <a:cs typeface="Calibri"/>
              </a:rPr>
              <a:t>twitter.com/dzs_cz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41670" y="2647569"/>
            <a:ext cx="1375410" cy="112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latin typeface="Calibri"/>
                <a:cs typeface="Calibri"/>
              </a:rPr>
              <a:t>CEEPUS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7"/>
              </a:rPr>
              <a:t>jan.trnka@dzs.cz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299"/>
              </a:lnSpc>
              <a:spcBef>
                <a:spcPts val="10"/>
              </a:spcBef>
            </a:pP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8"/>
              </a:rPr>
              <a:t>pavel.rybar@dzs.cz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9"/>
              </a:rPr>
              <a:t>ceepus@dzs.cz</a:t>
            </a:r>
            <a:r>
              <a:rPr sz="12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0"/>
              </a:rPr>
              <a:t>www.ceepus.info</a:t>
            </a:r>
            <a:r>
              <a:rPr sz="1200" spc="3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200" u="sng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1"/>
              </a:rPr>
              <a:t>www.dzs.cz/ceepus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150" y="387350"/>
            <a:ext cx="260350" cy="4127500"/>
          </a:xfrm>
          <a:custGeom>
            <a:avLst/>
            <a:gdLst/>
            <a:ahLst/>
            <a:cxnLst/>
            <a:rect l="l" t="t" r="r" b="b"/>
            <a:pathLst>
              <a:path w="260350" h="4127500">
                <a:moveTo>
                  <a:pt x="260299" y="0"/>
                </a:moveTo>
                <a:lnTo>
                  <a:pt x="0" y="0"/>
                </a:lnTo>
                <a:lnTo>
                  <a:pt x="0" y="4126991"/>
                </a:lnTo>
                <a:lnTo>
                  <a:pt x="260299" y="4126991"/>
                </a:lnTo>
                <a:lnTo>
                  <a:pt x="26029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9076" y="591185"/>
            <a:ext cx="3817620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dirty="0">
                <a:latin typeface="+mj-lt"/>
                <a:cs typeface="Arial Black"/>
              </a:rPr>
              <a:t>Cena </a:t>
            </a:r>
            <a:r>
              <a:rPr lang="cs-CZ" dirty="0" err="1">
                <a:latin typeface="+mj-lt"/>
              </a:rPr>
              <a:t>Ignaze</a:t>
            </a:r>
            <a:r>
              <a:rPr lang="cs-CZ" dirty="0">
                <a:latin typeface="+mj-lt"/>
              </a:rPr>
              <a:t> L. </a:t>
            </a:r>
            <a:r>
              <a:rPr lang="cs-CZ" dirty="0" err="1">
                <a:latin typeface="+mj-lt"/>
              </a:rPr>
              <a:t>Liebena</a:t>
            </a:r>
            <a:r>
              <a:rPr lang="cs-CZ" dirty="0">
                <a:latin typeface="+mj-lt"/>
              </a:rPr>
              <a:t> </a:t>
            </a:r>
            <a:endParaRPr dirty="0">
              <a:latin typeface="+mj-lt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279" y="1506135"/>
            <a:ext cx="2693670" cy="26481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endParaRPr sz="1650" i="1" dirty="0">
              <a:latin typeface="Lucida Sans Unicode"/>
              <a:cs typeface="Lucida Sans Unicode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75E8FB7-BCCF-9D55-7E93-440A61A71E77}"/>
              </a:ext>
            </a:extLst>
          </p:cNvPr>
          <p:cNvSpPr txBox="1"/>
          <p:nvPr/>
        </p:nvSpPr>
        <p:spPr>
          <a:xfrm>
            <a:off x="768350" y="996950"/>
            <a:ext cx="69376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Rakousko – cena </a:t>
            </a:r>
            <a:r>
              <a:rPr lang="cs-CZ" b="1" dirty="0" err="1">
                <a:latin typeface="+mj-lt"/>
              </a:rPr>
              <a:t>Ignaze</a:t>
            </a:r>
            <a:r>
              <a:rPr lang="cs-CZ" b="1" dirty="0">
                <a:latin typeface="+mj-lt"/>
              </a:rPr>
              <a:t> L. </a:t>
            </a:r>
            <a:r>
              <a:rPr lang="cs-CZ" b="1" dirty="0" err="1">
                <a:latin typeface="+mj-lt"/>
              </a:rPr>
              <a:t>Liebena</a:t>
            </a:r>
            <a:r>
              <a:rPr lang="cs-CZ" b="1" dirty="0">
                <a:latin typeface="+mj-lt"/>
              </a:rPr>
              <a:t> pro mladé vědce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Rakouská akademie věd každoročně uděluje cenu </a:t>
            </a:r>
            <a:r>
              <a:rPr lang="cs-CZ" dirty="0" err="1">
                <a:latin typeface="+mj-lt"/>
              </a:rPr>
              <a:t>Ignaze</a:t>
            </a:r>
            <a:r>
              <a:rPr lang="cs-CZ" dirty="0">
                <a:latin typeface="+mj-lt"/>
              </a:rPr>
              <a:t> L. </a:t>
            </a:r>
            <a:r>
              <a:rPr lang="cs-CZ" dirty="0" err="1">
                <a:latin typeface="+mj-lt"/>
              </a:rPr>
              <a:t>Liebena</a:t>
            </a:r>
            <a:r>
              <a:rPr lang="cs-CZ" dirty="0">
                <a:latin typeface="+mj-lt"/>
              </a:rPr>
              <a:t> (36 000 USD) mladým vědcům s vynikajícími vědeckými výsledky v oblasti molekulární biologie, chemie a fyziky.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Uchazeč musí být absolventem doktorského studia </a:t>
            </a:r>
            <a:r>
              <a:rPr lang="cs-CZ" b="1" dirty="0">
                <a:latin typeface="+mj-lt"/>
              </a:rPr>
              <a:t>mladším 40 let </a:t>
            </a:r>
            <a:r>
              <a:rPr lang="cs-CZ" dirty="0">
                <a:latin typeface="+mj-lt"/>
              </a:rPr>
              <a:t>(v případě přerušení vědecké kariéry z důvodu rodičovské dovolené až do 44 let) a pracovat nepřetržitě poslední tři roky v jedné z následujících zemí: Rakousko, Bosna a Hercegovina, Chorvatsko, Česká republika, Slovensko, Slovinsko, Maďarsko.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Další informace jsou k dispozici </a:t>
            </a:r>
            <a:r>
              <a:rPr lang="cs-CZ" dirty="0">
                <a:latin typeface="+mj-lt"/>
                <a:hlinkClick r:id="rId3"/>
              </a:rPr>
              <a:t>zde</a:t>
            </a:r>
            <a:r>
              <a:rPr lang="cs-CZ" dirty="0">
                <a:latin typeface="+mj-lt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872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881" y="105537"/>
            <a:ext cx="378841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-40" dirty="0">
                <a:solidFill>
                  <a:srgbClr val="001F5F"/>
                </a:solidFill>
                <a:latin typeface="Arial"/>
                <a:cs typeface="Arial"/>
              </a:rPr>
              <a:t>Typy</a:t>
            </a:r>
            <a:r>
              <a:rPr sz="28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aktivit</a:t>
            </a:r>
            <a:r>
              <a:rPr sz="280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Erasmus+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032" y="1118997"/>
            <a:ext cx="7262318" cy="61696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Studijní</a:t>
            </a:r>
            <a:r>
              <a:rPr sz="1600" b="1" spc="-5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pobyt</a:t>
            </a:r>
            <a:r>
              <a:rPr sz="1600" b="1" spc="-2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(study</a:t>
            </a:r>
            <a:r>
              <a:rPr sz="1600" b="1" spc="-1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period,</a:t>
            </a:r>
            <a:r>
              <a:rPr sz="1600" b="1" spc="-2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+mj-lt"/>
                <a:cs typeface="Arial"/>
              </a:rPr>
              <a:t>SMS)</a:t>
            </a:r>
            <a:endParaRPr sz="16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600" dirty="0">
              <a:latin typeface="+mj-lt"/>
              <a:cs typeface="Arial"/>
            </a:endParaRPr>
          </a:p>
          <a:p>
            <a:pPr marL="298450" marR="1955164" indent="-285750">
              <a:lnSpc>
                <a:spcPct val="104600"/>
              </a:lnSpc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studium</a:t>
            </a:r>
            <a:r>
              <a:rPr sz="1600" spc="3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na</a:t>
            </a:r>
            <a:r>
              <a:rPr sz="1600" spc="4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partnerské</a:t>
            </a:r>
            <a:r>
              <a:rPr sz="1600" spc="7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zahraniční</a:t>
            </a:r>
            <a:r>
              <a:rPr sz="1600" spc="5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škole,</a:t>
            </a:r>
            <a:r>
              <a:rPr sz="1600" spc="3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</a:t>
            </a:r>
            <a:r>
              <a:rPr sz="1600" spc="4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níž</a:t>
            </a:r>
            <a:r>
              <a:rPr sz="1600" spc="3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25" dirty="0">
                <a:solidFill>
                  <a:schemeClr val="tx1"/>
                </a:solidFill>
                <a:latin typeface="+mj-lt"/>
                <a:cs typeface="Microsoft Sans Serif"/>
              </a:rPr>
              <a:t>má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univerzita</a:t>
            </a:r>
            <a:r>
              <a:rPr sz="1600" spc="-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uzavřenu</a:t>
            </a:r>
            <a:r>
              <a:rPr sz="1600" spc="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IIA</a:t>
            </a:r>
            <a:r>
              <a:rPr sz="1600" spc="-8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smlouvu</a:t>
            </a:r>
            <a:endParaRPr sz="1600" dirty="0">
              <a:solidFill>
                <a:schemeClr val="tx1"/>
              </a:solidFill>
              <a:latin typeface="+mj-lt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145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délka</a:t>
            </a:r>
            <a:r>
              <a:rPr sz="1600" spc="5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studijního</a:t>
            </a:r>
            <a:r>
              <a:rPr sz="1600" spc="2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pobytu</a:t>
            </a:r>
            <a:r>
              <a:rPr sz="1600" spc="6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90-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360</a:t>
            </a:r>
            <a:r>
              <a:rPr sz="1600" spc="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dní</a:t>
            </a:r>
            <a:r>
              <a:rPr sz="1600" spc="3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v</a:t>
            </a:r>
            <a:r>
              <a:rPr sz="1600" spc="3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jednom</a:t>
            </a:r>
            <a:r>
              <a:rPr sz="1600" spc="4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stupni</a:t>
            </a:r>
            <a:r>
              <a:rPr sz="1600" spc="3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studia</a:t>
            </a:r>
            <a:endParaRPr sz="1600" dirty="0">
              <a:solidFill>
                <a:schemeClr val="tx1"/>
              </a:solidFill>
              <a:latin typeface="+mj-lt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1600" dirty="0">
              <a:latin typeface="+mj-lt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Praktická</a:t>
            </a:r>
            <a:r>
              <a:rPr sz="1600" b="1" spc="-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stáž</a:t>
            </a:r>
            <a:r>
              <a:rPr sz="1600" b="1" spc="-4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(traineeship,</a:t>
            </a:r>
            <a:r>
              <a:rPr sz="1600" b="1" spc="-4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+mj-lt"/>
                <a:cs typeface="Arial"/>
              </a:rPr>
              <a:t>SMP)</a:t>
            </a:r>
            <a:endParaRPr sz="1600" dirty="0">
              <a:latin typeface="+mj-lt"/>
              <a:cs typeface="Arial"/>
            </a:endParaRPr>
          </a:p>
          <a:p>
            <a:pPr marL="298450" marR="240029" indent="-285750">
              <a:lnSpc>
                <a:spcPct val="104600"/>
              </a:lnSpc>
              <a:spcBef>
                <a:spcPts val="1325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pracovní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praxe</a:t>
            </a:r>
            <a:r>
              <a:rPr sz="1600" spc="5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v</a:t>
            </a:r>
            <a:r>
              <a:rPr sz="1600" spc="2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rozsahu</a:t>
            </a:r>
            <a:r>
              <a:rPr sz="1600" spc="4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plného</a:t>
            </a:r>
            <a:r>
              <a:rPr sz="1600" spc="3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úvazku</a:t>
            </a:r>
            <a:r>
              <a:rPr sz="1600" spc="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v</a:t>
            </a:r>
            <a:r>
              <a:rPr sz="1600" spc="2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zahraničním</a:t>
            </a:r>
            <a:r>
              <a:rPr sz="1600" spc="3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podniku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podnikem</a:t>
            </a:r>
            <a:r>
              <a:rPr sz="1600" spc="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se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rozumí</a:t>
            </a:r>
            <a:r>
              <a:rPr sz="1600" spc="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(téměř)</a:t>
            </a:r>
            <a:r>
              <a:rPr sz="1600" spc="3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jakákoliv firma</a:t>
            </a:r>
            <a:r>
              <a:rPr sz="1600" spc="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nebo</a:t>
            </a:r>
            <a:r>
              <a:rPr sz="1600" spc="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veřejná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instituce,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jejíž</a:t>
            </a:r>
            <a:r>
              <a:rPr sz="1600" spc="3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činnost</a:t>
            </a:r>
            <a:r>
              <a:rPr sz="1600" spc="5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odpovídá</a:t>
            </a:r>
            <a:r>
              <a:rPr sz="1600" spc="5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oboru</a:t>
            </a:r>
            <a:r>
              <a:rPr sz="1600" spc="5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studia</a:t>
            </a:r>
            <a:r>
              <a:rPr sz="1600" spc="5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stážisty</a:t>
            </a:r>
            <a:endParaRPr sz="1600" dirty="0">
              <a:solidFill>
                <a:schemeClr val="tx1"/>
              </a:solidFill>
              <a:latin typeface="+mj-lt"/>
              <a:cs typeface="Microsoft Sans Serif"/>
            </a:endParaRPr>
          </a:p>
          <a:p>
            <a:pPr marL="298450" indent="-285750">
              <a:lnSpc>
                <a:spcPct val="100000"/>
              </a:lnSpc>
              <a:spcBef>
                <a:spcPts val="355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délka</a:t>
            </a:r>
            <a:r>
              <a:rPr sz="1600" spc="2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stáže</a:t>
            </a:r>
            <a:r>
              <a:rPr sz="1600" spc="6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60-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360</a:t>
            </a:r>
            <a:r>
              <a:rPr sz="1600" spc="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dní</a:t>
            </a:r>
            <a:r>
              <a:rPr sz="1600" spc="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v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jednom</a:t>
            </a:r>
            <a:r>
              <a:rPr sz="1600" spc="3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stupni</a:t>
            </a:r>
            <a:r>
              <a:rPr sz="1600" spc="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studia</a:t>
            </a:r>
            <a:endParaRPr sz="1600" dirty="0">
              <a:solidFill>
                <a:schemeClr val="tx1"/>
              </a:solidFill>
              <a:latin typeface="+mj-lt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600" dirty="0">
              <a:latin typeface="+mj-lt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600" dirty="0">
              <a:latin typeface="+mj-lt"/>
              <a:cs typeface="Microsoft Sans Serif"/>
            </a:endParaRPr>
          </a:p>
          <a:p>
            <a:pPr marL="40640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Absolventská</a:t>
            </a:r>
            <a:r>
              <a:rPr sz="1600" b="1" spc="2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stáž</a:t>
            </a:r>
            <a:r>
              <a:rPr sz="1600" b="1" spc="-3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(recent</a:t>
            </a:r>
            <a:r>
              <a:rPr sz="1600" b="1" spc="-2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graduate</a:t>
            </a:r>
            <a:r>
              <a:rPr sz="1600" b="1" spc="-3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traineeship,</a:t>
            </a:r>
            <a:r>
              <a:rPr sz="1600" b="1" spc="-6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+mj-lt"/>
                <a:cs typeface="Arial"/>
              </a:rPr>
              <a:t>SMP)</a:t>
            </a:r>
            <a:endParaRPr sz="1600" dirty="0">
              <a:latin typeface="+mj-lt"/>
              <a:cs typeface="Arial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600" dirty="0">
              <a:latin typeface="+mj-lt"/>
              <a:cs typeface="Arial"/>
            </a:endParaRPr>
          </a:p>
          <a:p>
            <a:pPr marL="32639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pracovní</a:t>
            </a:r>
            <a:r>
              <a:rPr sz="1600" spc="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praxe</a:t>
            </a:r>
            <a:r>
              <a:rPr sz="1600" spc="4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v</a:t>
            </a:r>
            <a:r>
              <a:rPr sz="1600" spc="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sjednaném</a:t>
            </a:r>
            <a:r>
              <a:rPr sz="1600" spc="2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podniku</a:t>
            </a:r>
            <a:endParaRPr sz="1600" dirty="0">
              <a:solidFill>
                <a:schemeClr val="tx1"/>
              </a:solidFill>
              <a:latin typeface="+mj-lt"/>
              <a:cs typeface="Microsoft Sans Serif"/>
            </a:endParaRPr>
          </a:p>
          <a:p>
            <a:pPr marL="326390" indent="-285750">
              <a:lnSpc>
                <a:spcPct val="10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délka</a:t>
            </a:r>
            <a:r>
              <a:rPr sz="1600" spc="2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stáže</a:t>
            </a:r>
            <a:r>
              <a:rPr sz="1600" spc="6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60-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360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dní</a:t>
            </a:r>
            <a:r>
              <a:rPr sz="1600" spc="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v</a:t>
            </a:r>
            <a:r>
              <a:rPr sz="1600" spc="2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jednom</a:t>
            </a:r>
            <a:r>
              <a:rPr sz="1600" spc="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stupni</a:t>
            </a:r>
            <a:r>
              <a:rPr sz="1600" spc="2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studia</a:t>
            </a:r>
            <a:endParaRPr sz="1600" dirty="0">
              <a:solidFill>
                <a:schemeClr val="tx1"/>
              </a:solidFill>
              <a:latin typeface="+mj-lt"/>
              <a:cs typeface="Microsoft Sans Serif"/>
            </a:endParaRPr>
          </a:p>
          <a:p>
            <a:pPr marL="32639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na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absolventskou</a:t>
            </a:r>
            <a:r>
              <a:rPr sz="1600" spc="6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stáž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se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musíte</a:t>
            </a:r>
            <a:r>
              <a:rPr sz="1600" spc="3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přihlásit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ještě</a:t>
            </a:r>
            <a:r>
              <a:rPr sz="1600" spc="2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jako</a:t>
            </a:r>
            <a:r>
              <a:rPr sz="1600" spc="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aktivní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+mj-lt"/>
                <a:cs typeface="Microsoft Sans Serif"/>
              </a:rPr>
              <a:t>student</a:t>
            </a:r>
            <a:endParaRPr sz="1600" dirty="0">
              <a:solidFill>
                <a:schemeClr val="tx1"/>
              </a:solidFill>
              <a:latin typeface="+mj-lt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1600" dirty="0">
              <a:latin typeface="+mj-lt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Kreditová</a:t>
            </a:r>
            <a:r>
              <a:rPr sz="1600" b="1" spc="-7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+mj-lt"/>
                <a:cs typeface="Arial"/>
              </a:rPr>
              <a:t>mobility,</a:t>
            </a:r>
            <a:r>
              <a:rPr sz="1600" b="1" spc="-90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dirty="0">
                <a:solidFill>
                  <a:srgbClr val="C00000"/>
                </a:solidFill>
                <a:latin typeface="+mj-lt"/>
                <a:cs typeface="Arial"/>
              </a:rPr>
              <a:t>praktická</a:t>
            </a:r>
            <a:r>
              <a:rPr sz="1600" b="1" spc="-8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1600" b="1" spc="-20" dirty="0">
                <a:solidFill>
                  <a:srgbClr val="C00000"/>
                </a:solidFill>
                <a:latin typeface="+mj-lt"/>
                <a:cs typeface="Arial"/>
              </a:rPr>
              <a:t>stáž</a:t>
            </a:r>
            <a:endParaRPr sz="1600" dirty="0">
              <a:latin typeface="+mj-lt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10"/>
              </a:spcBef>
              <a:buFont typeface="Arial" panose="020B0604020202020204" pitchFamily="34" charset="0"/>
              <a:buChar char="•"/>
            </a:pP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délka</a:t>
            </a:r>
            <a:r>
              <a:rPr sz="1600" spc="1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stáže</a:t>
            </a:r>
            <a:r>
              <a:rPr sz="1600" spc="5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60</a:t>
            </a:r>
            <a:r>
              <a:rPr sz="1600" spc="1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dní na</a:t>
            </a:r>
            <a:r>
              <a:rPr sz="1600" spc="-2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dirty="0">
                <a:solidFill>
                  <a:schemeClr val="tx1"/>
                </a:solidFill>
                <a:latin typeface="+mj-lt"/>
                <a:cs typeface="Microsoft Sans Serif"/>
              </a:rPr>
              <a:t>zahraničním</a:t>
            </a:r>
            <a:r>
              <a:rPr sz="1600" spc="-4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 err="1">
                <a:solidFill>
                  <a:schemeClr val="tx1"/>
                </a:solidFill>
                <a:latin typeface="+mj-lt"/>
                <a:cs typeface="Microsoft Sans Serif"/>
              </a:rPr>
              <a:t>partnerském</a:t>
            </a:r>
            <a:r>
              <a:rPr sz="1600" spc="-35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 err="1">
                <a:solidFill>
                  <a:schemeClr val="tx1"/>
                </a:solidFill>
                <a:latin typeface="+mj-lt"/>
                <a:cs typeface="Microsoft Sans Serif"/>
              </a:rPr>
              <a:t>vědecko-výzkumném</a:t>
            </a:r>
            <a:r>
              <a:rPr lang="cs-CZ" sz="1600" dirty="0">
                <a:solidFill>
                  <a:schemeClr val="tx1"/>
                </a:solidFill>
                <a:latin typeface="+mj-lt"/>
                <a:cs typeface="Microsoft Sans Serif"/>
              </a:rPr>
              <a:t> </a:t>
            </a:r>
            <a:r>
              <a:rPr sz="1600" spc="-10" dirty="0" err="1">
                <a:solidFill>
                  <a:schemeClr val="tx1"/>
                </a:solidFill>
                <a:latin typeface="+mj-lt"/>
                <a:cs typeface="Microsoft Sans Serif"/>
              </a:rPr>
              <a:t>pracovišti</a:t>
            </a:r>
            <a:endParaRPr sz="1600" dirty="0">
              <a:solidFill>
                <a:schemeClr val="tx1"/>
              </a:solidFill>
              <a:latin typeface="+mj-lt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5715" y="175260"/>
            <a:ext cx="3268980" cy="66598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4572"/>
            <a:ext cx="7894625" cy="3891880"/>
            <a:chOff x="3047" y="4572"/>
            <a:chExt cx="7894625" cy="38918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8390" y="121504"/>
              <a:ext cx="6809282" cy="37749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" y="4572"/>
              <a:ext cx="1272540" cy="130606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88316"/>
            <a:ext cx="1214628" cy="121767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80623CA-A3FF-7D39-FCBB-E56651BED662}"/>
              </a:ext>
            </a:extLst>
          </p:cNvPr>
          <p:cNvSpPr txBox="1"/>
          <p:nvPr/>
        </p:nvSpPr>
        <p:spPr>
          <a:xfrm>
            <a:off x="2292350" y="4131074"/>
            <a:ext cx="4126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- Studenti mají nárok na </a:t>
            </a:r>
            <a:r>
              <a:rPr lang="cs-CZ" sz="1600" b="1" u="sng" dirty="0"/>
              <a:t>pobytové náklady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05F349FE-EE5B-0DB9-0388-D406FA933C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64775"/>
              </p:ext>
            </p:extLst>
          </p:nvPr>
        </p:nvGraphicFramePr>
        <p:xfrm>
          <a:off x="2308550" y="4597154"/>
          <a:ext cx="5241600" cy="265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571">
                  <a:extLst>
                    <a:ext uri="{9D8B030D-6E8A-4147-A177-3AD203B41FA5}">
                      <a16:colId xmlns:a16="http://schemas.microsoft.com/office/drawing/2014/main" val="3868106569"/>
                    </a:ext>
                  </a:extLst>
                </a:gridCol>
                <a:gridCol w="1909029">
                  <a:extLst>
                    <a:ext uri="{9D8B030D-6E8A-4147-A177-3AD203B41FA5}">
                      <a16:colId xmlns:a16="http://schemas.microsoft.com/office/drawing/2014/main" val="2694134246"/>
                    </a:ext>
                  </a:extLst>
                </a:gridCol>
              </a:tblGrid>
              <a:tr h="285996">
                <a:tc>
                  <a:txBody>
                    <a:bodyPr/>
                    <a:lstStyle/>
                    <a:p>
                      <a:r>
                        <a:rPr lang="cs-CZ" sz="1200" dirty="0"/>
                        <a:t>Skupina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Výše stipendia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328347"/>
                  </a:ext>
                </a:extLst>
              </a:tr>
              <a:tr h="770856">
                <a:tc>
                  <a:txBody>
                    <a:bodyPr/>
                    <a:lstStyle/>
                    <a:p>
                      <a:r>
                        <a:rPr lang="cs-CZ" sz="1200" b="1" dirty="0"/>
                        <a:t>Skupina 1: </a:t>
                      </a:r>
                      <a:r>
                        <a:rPr lang="cs-CZ" sz="1200" dirty="0"/>
                        <a:t>Belgie, Dánsko, Finsko, Francie, Island, Irsko, Itálie, Lichtenštejnsko, Lucembursko, Německo, Nizozemsko, Norsko, Rakousko, Švédsko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660 EUR/měsíc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5896653"/>
                  </a:ext>
                </a:extLst>
              </a:tr>
              <a:tr h="770856">
                <a:tc>
                  <a:txBody>
                    <a:bodyPr/>
                    <a:lstStyle/>
                    <a:p>
                      <a:r>
                        <a:rPr lang="cs-CZ" sz="1200" b="1" dirty="0"/>
                        <a:t>Skupina 2: </a:t>
                      </a:r>
                      <a:r>
                        <a:rPr lang="cs-CZ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Kypr, Estonsko, Lotyšsko, Malta, Portugalsko, Řecko, Slovensko, Slovinsko, Španělsko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600 EUR/měsíc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6823689"/>
                  </a:ext>
                </a:extLst>
              </a:tr>
              <a:tr h="770856">
                <a:tc>
                  <a:txBody>
                    <a:bodyPr/>
                    <a:lstStyle/>
                    <a:p>
                      <a:r>
                        <a:rPr lang="cs-CZ" sz="1200" b="1" dirty="0"/>
                        <a:t>Skupina 3: </a:t>
                      </a:r>
                      <a:r>
                        <a:rPr lang="cs-CZ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Bulharsko, Chorvatsko, Maďarsko, Litva, Polsko, Rumunsko, Srbsko, Severní Makedonie, Turecko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540 EUR/měsíc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820874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B22C994A-358D-F9E3-169C-8D421AE702C3}"/>
              </a:ext>
            </a:extLst>
          </p:cNvPr>
          <p:cNvSpPr txBox="1"/>
          <p:nvPr/>
        </p:nvSpPr>
        <p:spPr>
          <a:xfrm>
            <a:off x="1125220" y="4300351"/>
            <a:ext cx="1046440" cy="3429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Studijní pobyt (SMS)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85715" y="175260"/>
            <a:ext cx="3268980" cy="6659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510" y="1097026"/>
            <a:ext cx="5612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Blended</a:t>
            </a:r>
            <a:r>
              <a:rPr sz="3600" b="0" u="sng" spc="-9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600" b="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Intensive</a:t>
            </a:r>
            <a:r>
              <a:rPr sz="3600" b="0" u="sng" spc="-1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3600" b="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Programme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889931C-F629-6E87-2701-B5951AAB8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89874"/>
              </p:ext>
            </p:extLst>
          </p:nvPr>
        </p:nvGraphicFramePr>
        <p:xfrm>
          <a:off x="737192" y="2930142"/>
          <a:ext cx="6615516" cy="1802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7758">
                  <a:extLst>
                    <a:ext uri="{9D8B030D-6E8A-4147-A177-3AD203B41FA5}">
                      <a16:colId xmlns:a16="http://schemas.microsoft.com/office/drawing/2014/main" val="2595397922"/>
                    </a:ext>
                  </a:extLst>
                </a:gridCol>
                <a:gridCol w="3307758">
                  <a:extLst>
                    <a:ext uri="{9D8B030D-6E8A-4147-A177-3AD203B41FA5}">
                      <a16:colId xmlns:a16="http://schemas.microsoft.com/office/drawing/2014/main" val="4201030885"/>
                    </a:ext>
                  </a:extLst>
                </a:gridCol>
              </a:tblGrid>
              <a:tr h="600836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Délka (dny)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Výše stipendia 2025/2026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57402"/>
                  </a:ext>
                </a:extLst>
              </a:tr>
              <a:tr h="60083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Do 14. dne 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79 EUR/den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771867"/>
                  </a:ext>
                </a:extLst>
              </a:tr>
              <a:tr h="600836"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Od 15. do 30. dne 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/>
                        <a:t>56 EUR/den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602489"/>
                  </a:ext>
                </a:extLst>
              </a:tr>
            </a:tbl>
          </a:graphicData>
        </a:graphic>
      </p:graphicFrame>
      <p:pic>
        <p:nvPicPr>
          <p:cNvPr id="9" name="object 5">
            <a:extLst>
              <a:ext uri="{FF2B5EF4-FFF2-40B4-BE49-F238E27FC236}">
                <a16:creationId xmlns:a16="http://schemas.microsoft.com/office/drawing/2014/main" id="{3A3BEF5B-9455-AF31-2921-E2BF210EAD0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69991" y="4890451"/>
            <a:ext cx="1900427" cy="194462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02C36D0-52B2-B99D-3B1A-F20E434B2745}"/>
              </a:ext>
            </a:extLst>
          </p:cNvPr>
          <p:cNvSpPr txBox="1"/>
          <p:nvPr/>
        </p:nvSpPr>
        <p:spPr>
          <a:xfrm>
            <a:off x="737192" y="5415513"/>
            <a:ext cx="3666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*Studenti s omezenými příležitostmi mají nárok na cestovní náklady i na další finanční podporu (100/150 EUR).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AE3CB7B-2681-7E90-BA65-6A34F6C820D7}"/>
              </a:ext>
            </a:extLst>
          </p:cNvPr>
          <p:cNvSpPr txBox="1"/>
          <p:nvPr/>
        </p:nvSpPr>
        <p:spPr>
          <a:xfrm>
            <a:off x="919482" y="2368550"/>
            <a:ext cx="530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Studenti mají nárok na </a:t>
            </a:r>
            <a:r>
              <a:rPr lang="cs-CZ" b="1" dirty="0"/>
              <a:t>pobytové náklady.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>
                <a:latin typeface="Calibri"/>
                <a:cs typeface="Calibri"/>
              </a:rPr>
              <a:t>Výběrové</a:t>
            </a:r>
            <a:r>
              <a:rPr sz="3200" b="0" spc="-35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řízení</a:t>
            </a:r>
            <a:r>
              <a:rPr sz="3200" b="0" spc="-20" dirty="0">
                <a:latin typeface="Calibri"/>
                <a:cs typeface="Calibri"/>
              </a:rPr>
              <a:t> </a:t>
            </a:r>
            <a:r>
              <a:rPr sz="3200" b="0" dirty="0">
                <a:latin typeface="Calibri"/>
                <a:cs typeface="Calibri"/>
              </a:rPr>
              <a:t>na</a:t>
            </a:r>
            <a:r>
              <a:rPr sz="3200" b="0" spc="-20" dirty="0">
                <a:latin typeface="Calibri"/>
                <a:cs typeface="Calibri"/>
              </a:rPr>
              <a:t> </a:t>
            </a:r>
            <a:r>
              <a:rPr sz="3200" b="0" spc="-10" dirty="0">
                <a:latin typeface="Calibri"/>
                <a:cs typeface="Calibri"/>
              </a:rPr>
              <a:t>mobility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073149"/>
            <a:ext cx="7162800" cy="47240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3" y="5268331"/>
            <a:ext cx="7356475" cy="28215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21166" y="5891449"/>
            <a:ext cx="2018030" cy="1890713"/>
            <a:chOff x="5501640" y="5646418"/>
            <a:chExt cx="2415540" cy="240982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7209" y="7015567"/>
              <a:ext cx="1103222" cy="8664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1640" y="5646418"/>
              <a:ext cx="2415540" cy="240944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947" y="386334"/>
            <a:ext cx="7360005" cy="34945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Erasmus+</a:t>
            </a:r>
            <a:r>
              <a:rPr sz="1800" spc="-30" dirty="0"/>
              <a:t> </a:t>
            </a:r>
            <a:r>
              <a:rPr sz="1800" dirty="0"/>
              <a:t>kreditová</a:t>
            </a:r>
            <a:r>
              <a:rPr sz="1800" spc="-35" dirty="0"/>
              <a:t> </a:t>
            </a:r>
            <a:r>
              <a:rPr sz="1800" spc="-10" dirty="0"/>
              <a:t>mobilita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3511" y="984690"/>
            <a:ext cx="5410200" cy="1208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cs-CZ" sz="1600" b="1" spc="-10" dirty="0">
                <a:latin typeface="Calibri"/>
                <a:cs typeface="Calibri"/>
              </a:rPr>
              <a:t>STUDIJNÍ POBYT</a:t>
            </a:r>
            <a:r>
              <a:rPr lang="cs-CZ" sz="1600" b="1" spc="-35" dirty="0">
                <a:latin typeface="Calibri"/>
                <a:cs typeface="Calibri"/>
              </a:rPr>
              <a:t> </a:t>
            </a:r>
            <a:r>
              <a:rPr lang="cs-CZ" sz="1600" b="1" spc="-10" dirty="0">
                <a:latin typeface="Calibri"/>
                <a:cs typeface="Calibri"/>
              </a:rPr>
              <a:t>Ph.D.</a:t>
            </a:r>
          </a:p>
          <a:p>
            <a:pPr marL="12700">
              <a:spcBef>
                <a:spcPts val="100"/>
              </a:spcBef>
            </a:pPr>
            <a:endParaRPr lang="cs-CZ" sz="8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s-CZ" sz="1600" spc="-10" dirty="0">
                <a:latin typeface="Calibri"/>
                <a:cs typeface="Calibri"/>
              </a:rPr>
              <a:t>University </a:t>
            </a:r>
            <a:r>
              <a:rPr lang="cs-CZ" sz="1600" spc="-10" dirty="0" err="1">
                <a:latin typeface="Calibri"/>
                <a:cs typeface="Calibri"/>
              </a:rPr>
              <a:t>of</a:t>
            </a:r>
            <a:r>
              <a:rPr lang="cs-CZ" sz="1600" spc="-10" dirty="0">
                <a:latin typeface="Calibri"/>
                <a:cs typeface="Calibri"/>
              </a:rPr>
              <a:t> </a:t>
            </a:r>
            <a:r>
              <a:rPr lang="cs-CZ" sz="1600" spc="-10" dirty="0" err="1">
                <a:latin typeface="Calibri"/>
                <a:cs typeface="Calibri"/>
              </a:rPr>
              <a:t>Banja</a:t>
            </a:r>
            <a:r>
              <a:rPr lang="cs-CZ" sz="1600" spc="-10" dirty="0">
                <a:latin typeface="Calibri"/>
                <a:cs typeface="Calibri"/>
              </a:rPr>
              <a:t> Luka - </a:t>
            </a:r>
            <a:r>
              <a:rPr lang="cs-CZ" sz="1600" dirty="0">
                <a:latin typeface="Calibri"/>
                <a:cs typeface="Calibri"/>
              </a:rPr>
              <a:t>Bosna</a:t>
            </a:r>
            <a:r>
              <a:rPr lang="cs-CZ" sz="1600" spc="-45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a</a:t>
            </a:r>
            <a:r>
              <a:rPr lang="cs-CZ" sz="1600" spc="-25" dirty="0">
                <a:latin typeface="Calibri"/>
                <a:cs typeface="Calibri"/>
              </a:rPr>
              <a:t> </a:t>
            </a:r>
            <a:r>
              <a:rPr lang="cs-CZ" sz="1600" spc="-10" dirty="0">
                <a:latin typeface="Calibri"/>
                <a:cs typeface="Calibri"/>
              </a:rPr>
              <a:t>Hercegovina </a:t>
            </a:r>
          </a:p>
          <a:p>
            <a:pPr marL="12700" marR="184785">
              <a:lnSpc>
                <a:spcPct val="100000"/>
              </a:lnSpc>
            </a:pPr>
            <a:endParaRPr lang="cs-CZ" b="1" spc="-10" dirty="0">
              <a:latin typeface="Calibri"/>
              <a:cs typeface="Calibri"/>
            </a:endParaRPr>
          </a:p>
          <a:p>
            <a:pPr marL="12700" marR="184785">
              <a:lnSpc>
                <a:spcPct val="100000"/>
              </a:lnSpc>
            </a:pPr>
            <a:endParaRPr lang="cs-CZ" sz="18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5411" y="307738"/>
            <a:ext cx="2389541" cy="496845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39750" y="1793527"/>
            <a:ext cx="670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Výše stipendia na pokrytí pobytových nákladů je zhruba 700 EUR za měsíc.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 výpočet se jeden měsíc považuje za 30 dnů. Pokud pobyt netrvá celé měsíce, stipendium na poslední měsíc se vypočítá podle počtu dnů (1 den = 1/30 měsíční sazby).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Výplata stipendií se odvíjí od data podepsání účastnické smlouvy.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Cestovní vzdálenost se počítá jako vzdálenost mezi výchozím místem a místem konání aktivity.</a:t>
            </a:r>
          </a:p>
          <a:p>
            <a:endParaRPr lang="cs-CZ" sz="1600" dirty="0">
              <a:latin typeface="+mj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2FE7B35-331D-49FE-95A5-E8BD0C6F2C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4951" y="539750"/>
            <a:ext cx="7255629" cy="326693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Možnosti mobilit pro PhD studenty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 - přehled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8BA890D-D3D3-42E0-A413-6BC6F2414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91147"/>
              </p:ext>
            </p:extLst>
          </p:nvPr>
        </p:nvGraphicFramePr>
        <p:xfrm>
          <a:off x="234950" y="1225550"/>
          <a:ext cx="7255630" cy="5233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232">
                  <a:extLst>
                    <a:ext uri="{9D8B030D-6E8A-4147-A177-3AD203B41FA5}">
                      <a16:colId xmlns:a16="http://schemas.microsoft.com/office/drawing/2014/main" val="1822560283"/>
                    </a:ext>
                  </a:extLst>
                </a:gridCol>
                <a:gridCol w="1804466">
                  <a:extLst>
                    <a:ext uri="{9D8B030D-6E8A-4147-A177-3AD203B41FA5}">
                      <a16:colId xmlns:a16="http://schemas.microsoft.com/office/drawing/2014/main" val="669371484"/>
                    </a:ext>
                  </a:extLst>
                </a:gridCol>
                <a:gridCol w="1804466">
                  <a:extLst>
                    <a:ext uri="{9D8B030D-6E8A-4147-A177-3AD203B41FA5}">
                      <a16:colId xmlns:a16="http://schemas.microsoft.com/office/drawing/2014/main" val="1742799113"/>
                    </a:ext>
                  </a:extLst>
                </a:gridCol>
                <a:gridCol w="1804466">
                  <a:extLst>
                    <a:ext uri="{9D8B030D-6E8A-4147-A177-3AD203B41FA5}">
                      <a16:colId xmlns:a16="http://schemas.microsoft.com/office/drawing/2014/main" val="4073873049"/>
                    </a:ext>
                  </a:extLst>
                </a:gridCol>
              </a:tblGrid>
              <a:tr h="345766"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Název mobility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Doba trvání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Termíny podání přihlášky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Odkaz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84767"/>
                  </a:ext>
                </a:extLst>
              </a:tr>
              <a:tr h="345766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Fulbright</a:t>
                      </a:r>
                      <a:r>
                        <a:rPr lang="cs-CZ" sz="1200" b="1" dirty="0"/>
                        <a:t> stipendia do USA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rok – 9 </a:t>
                      </a:r>
                      <a:r>
                        <a:rPr lang="cs-CZ" sz="1200" b="1" dirty="0" err="1"/>
                        <a:t>měs</a:t>
                      </a:r>
                      <a:r>
                        <a:rPr lang="cs-CZ" sz="1200" b="1" dirty="0"/>
                        <a:t>.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podzim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hlinkClick r:id="rId2"/>
                        </a:rPr>
                        <a:t>zde</a:t>
                      </a:r>
                      <a:endParaRPr lang="cs-CZ" sz="1200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67018"/>
                  </a:ext>
                </a:extLst>
              </a:tr>
              <a:tr h="493951">
                <a:tc>
                  <a:txBody>
                    <a:bodyPr/>
                    <a:lstStyle/>
                    <a:p>
                      <a:r>
                        <a:rPr lang="cs-CZ" sz="1200" b="1" dirty="0"/>
                        <a:t>Studentské stipendium do V4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Různá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leden-červen; srpen-listopad</a:t>
                      </a:r>
                    </a:p>
                    <a:p>
                      <a:r>
                        <a:rPr lang="cs-CZ" sz="1200" b="1" dirty="0"/>
                        <a:t>- online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hlinkClick r:id="rId3"/>
                        </a:rPr>
                        <a:t>zde</a:t>
                      </a:r>
                      <a:endParaRPr lang="cs-CZ" sz="1200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94770"/>
                  </a:ext>
                </a:extLst>
              </a:tr>
              <a:tr h="790321">
                <a:tc>
                  <a:txBody>
                    <a:bodyPr/>
                    <a:lstStyle/>
                    <a:p>
                      <a:r>
                        <a:rPr lang="cs-CZ" sz="1200" b="1" dirty="0"/>
                        <a:t>Studentské stipendia Singapur; SINGA – celé doktorské studium; ARAP – výzkumné pobyty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SINGA - celé studium DSP; 4 roky</a:t>
                      </a:r>
                    </a:p>
                    <a:p>
                      <a:r>
                        <a:rPr lang="cs-CZ" sz="1200" b="1" dirty="0"/>
                        <a:t>ARAP – 1 až 2 roky</a:t>
                      </a:r>
                    </a:p>
                    <a:p>
                      <a:endParaRPr lang="cs-CZ" sz="1200" b="1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SINGA – 1. prosinec pro následující rok</a:t>
                      </a:r>
                    </a:p>
                    <a:p>
                      <a:r>
                        <a:rPr lang="cs-CZ" sz="1200" b="1" dirty="0"/>
                        <a:t>ARAP –15. 5. a 30. 11.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hlinkClick r:id="rId4"/>
                        </a:rPr>
                        <a:t>zde</a:t>
                      </a:r>
                      <a:endParaRPr lang="cs-CZ" sz="1200" dirty="0"/>
                    </a:p>
                    <a:p>
                      <a:endParaRPr lang="cs-CZ" sz="1200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51248"/>
                  </a:ext>
                </a:extLst>
              </a:tr>
              <a:tr h="642136">
                <a:tc>
                  <a:txBody>
                    <a:bodyPr/>
                    <a:lstStyle/>
                    <a:p>
                      <a:r>
                        <a:rPr lang="cs-CZ" sz="1200" b="1" dirty="0"/>
                        <a:t>EDUFI </a:t>
                      </a:r>
                      <a:r>
                        <a:rPr lang="cs-CZ" sz="1200" b="1" dirty="0" err="1"/>
                        <a:t>Fellowship</a:t>
                      </a:r>
                      <a:r>
                        <a:rPr lang="cs-CZ" sz="1200" b="1" dirty="0"/>
                        <a:t> (Finsko)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3 – 12 </a:t>
                      </a:r>
                      <a:r>
                        <a:rPr lang="cs-CZ" sz="1200" b="1" dirty="0" err="1"/>
                        <a:t>měs</a:t>
                      </a:r>
                      <a:r>
                        <a:rPr lang="cs-CZ" sz="1200" b="1" dirty="0"/>
                        <a:t>.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průběžně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hlinkClick r:id="rId5"/>
                        </a:rPr>
                        <a:t>zde</a:t>
                      </a:r>
                      <a:endParaRPr lang="cs-CZ" sz="1200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54841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r>
                        <a:rPr lang="cs-CZ" sz="1200" b="1" dirty="0"/>
                        <a:t>Stipendia DAAD (Německo)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Různá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Průběžně po celý rok (nejpozději 4 </a:t>
                      </a:r>
                      <a:r>
                        <a:rPr lang="cs-CZ" sz="1200" b="1" dirty="0" err="1"/>
                        <a:t>měs</a:t>
                      </a:r>
                      <a:r>
                        <a:rPr lang="cs-CZ" sz="1200" b="1" dirty="0"/>
                        <a:t>. před začátkem pobytu)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hlinkClick r:id="rId6"/>
                        </a:rPr>
                        <a:t>zde</a:t>
                      </a:r>
                      <a:endParaRPr lang="cs-CZ" sz="1200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548605"/>
                  </a:ext>
                </a:extLst>
              </a:tr>
              <a:tr h="202248">
                <a:tc>
                  <a:txBody>
                    <a:bodyPr/>
                    <a:lstStyle/>
                    <a:p>
                      <a:r>
                        <a:rPr lang="cs-CZ" sz="1200" b="1" dirty="0"/>
                        <a:t>Stipendia BTHA (Bavorsko)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12 </a:t>
                      </a:r>
                      <a:r>
                        <a:rPr lang="cs-CZ" sz="1200" b="1" dirty="0" err="1"/>
                        <a:t>měs</a:t>
                      </a:r>
                      <a:r>
                        <a:rPr lang="cs-CZ" sz="1200" b="1" dirty="0"/>
                        <a:t>. max 3 roky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1. 12. na následující AR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hlinkClick r:id="rId7"/>
                        </a:rPr>
                        <a:t>zde</a:t>
                      </a:r>
                      <a:endParaRPr lang="cs-CZ" sz="1200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1057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r>
                        <a:rPr lang="cs-CZ" sz="1200" b="1" dirty="0"/>
                        <a:t>Stipendia CEEPUS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Různá dle studijního pobytu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200" b="1" dirty="0"/>
                        <a:t>1. 7. a 30. 11. (mimo univ. sítě), 15. 6. a 31. 10. ( v rámci univ. </a:t>
                      </a:r>
                      <a:r>
                        <a:rPr lang="cs-CZ" sz="1200" b="1"/>
                        <a:t>sítě</a:t>
                      </a:r>
                      <a:r>
                        <a:rPr lang="cs-CZ" sz="1200" b="1" dirty="0"/>
                        <a:t>)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hlinkClick r:id="rId8"/>
                        </a:rPr>
                        <a:t>zde</a:t>
                      </a:r>
                      <a:endParaRPr lang="cs-CZ" sz="1200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669901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r>
                        <a:rPr lang="sk-SK" sz="1200" b="1" dirty="0"/>
                        <a:t>Akademická informační </a:t>
                      </a:r>
                      <a:r>
                        <a:rPr lang="sk-SK" sz="1200" b="1" dirty="0" err="1"/>
                        <a:t>agentura</a:t>
                      </a:r>
                      <a:r>
                        <a:rPr lang="sk-SK" sz="1200" b="1" dirty="0"/>
                        <a:t> (AIA)</a:t>
                      </a:r>
                      <a:endParaRPr lang="cs-CZ" sz="1200" b="1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b="1" dirty="0" err="1"/>
                        <a:t>Různá</a:t>
                      </a:r>
                      <a:endParaRPr lang="cs-CZ" sz="1200" b="1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1200" b="1" dirty="0"/>
                        <a:t>Nabídky jsou zveřejňovány každoročně v září/říjnu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hlinkClick r:id="rId9"/>
                        </a:rPr>
                        <a:t>zde</a:t>
                      </a:r>
                      <a:r>
                        <a:rPr lang="cs-CZ" sz="1200" dirty="0"/>
                        <a:t> 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602111"/>
                  </a:ext>
                </a:extLst>
              </a:tr>
              <a:tr h="343821">
                <a:tc>
                  <a:txBody>
                    <a:bodyPr/>
                    <a:lstStyle/>
                    <a:p>
                      <a:r>
                        <a:rPr lang="cs-CZ" sz="1200" b="1" dirty="0" err="1"/>
                        <a:t>Vysegrad</a:t>
                      </a:r>
                      <a:r>
                        <a:rPr lang="cs-CZ" sz="1200" b="1" dirty="0"/>
                        <a:t> – Taiwan </a:t>
                      </a:r>
                      <a:r>
                        <a:rPr lang="cs-CZ" sz="1200" b="1" dirty="0" err="1"/>
                        <a:t>scholarship</a:t>
                      </a:r>
                      <a:endParaRPr lang="cs-CZ" sz="1200" b="1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rok – 9 </a:t>
                      </a:r>
                      <a:r>
                        <a:rPr lang="cs-CZ" sz="1200" b="1" dirty="0" err="1"/>
                        <a:t>měs</a:t>
                      </a:r>
                      <a:r>
                        <a:rPr lang="cs-CZ" sz="1200" b="1" dirty="0"/>
                        <a:t>.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dirty="0"/>
                        <a:t>podzim</a:t>
                      </a:r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hlinkClick r:id="rId2"/>
                        </a:rPr>
                        <a:t>zde</a:t>
                      </a:r>
                      <a:endParaRPr lang="cs-CZ" sz="1200" dirty="0"/>
                    </a:p>
                  </a:txBody>
                  <a:tcPr marL="60674" marR="60674" marT="30337" marB="30337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0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215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46" y="383286"/>
            <a:ext cx="7413803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PhD</a:t>
            </a:r>
            <a:r>
              <a:rPr sz="4000" spc="-130" dirty="0"/>
              <a:t> </a:t>
            </a:r>
            <a:r>
              <a:rPr lang="cs-CZ" sz="4000" spc="-130" dirty="0"/>
              <a:t>praktické stáže a </a:t>
            </a:r>
            <a:r>
              <a:rPr sz="4000" dirty="0" err="1"/>
              <a:t>výzkumné</a:t>
            </a:r>
            <a:r>
              <a:rPr sz="4000" spc="-140" dirty="0"/>
              <a:t> </a:t>
            </a:r>
            <a:r>
              <a:rPr sz="4000" spc="-10" dirty="0"/>
              <a:t>pobyty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35010" y="1622039"/>
            <a:ext cx="4616450" cy="612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296545" indent="-28702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Stipendium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určeno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samostatnou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tvůrčí </a:t>
            </a:r>
            <a:r>
              <a:rPr sz="1600" dirty="0">
                <a:latin typeface="Calibri"/>
                <a:cs typeface="Calibri"/>
              </a:rPr>
              <a:t>činnost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vědeckých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pracovištích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supervisorů, </a:t>
            </a:r>
            <a:r>
              <a:rPr sz="1600" dirty="0">
                <a:latin typeface="Calibri"/>
                <a:cs typeface="Calibri"/>
              </a:rPr>
              <a:t>kteří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studenta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profesně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posunou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dál,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nikoliv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pro </a:t>
            </a:r>
            <a:r>
              <a:rPr sz="1600" dirty="0">
                <a:latin typeface="Calibri"/>
                <a:cs typeface="Calibri"/>
              </a:rPr>
              <a:t>sběr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zásadních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dat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pro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řešení </a:t>
            </a:r>
            <a:r>
              <a:rPr sz="1600" spc="-10" dirty="0">
                <a:latin typeface="Calibri"/>
                <a:cs typeface="Calibri"/>
              </a:rPr>
              <a:t>disertace.</a:t>
            </a:r>
            <a:endParaRPr sz="1600" dirty="0">
              <a:latin typeface="Calibri"/>
              <a:cs typeface="Calibri"/>
            </a:endParaRPr>
          </a:p>
          <a:p>
            <a:pPr marL="299085" marR="762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Mobility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budou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realizovány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zejména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výzkumných </a:t>
            </a:r>
            <a:r>
              <a:rPr sz="1600" dirty="0">
                <a:latin typeface="Calibri"/>
                <a:cs typeface="Calibri"/>
              </a:rPr>
              <a:t>pracovištích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univerzitách,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zvláště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těch,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nimiž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má </a:t>
            </a:r>
            <a:r>
              <a:rPr sz="1600" dirty="0">
                <a:latin typeface="Calibri"/>
                <a:cs typeface="Calibri"/>
              </a:rPr>
              <a:t>univerzita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uzavřenu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bilaterální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smlouvu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jsou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pro </a:t>
            </a:r>
            <a:r>
              <a:rPr sz="1600" dirty="0">
                <a:latin typeface="Calibri"/>
                <a:cs typeface="Calibri"/>
              </a:rPr>
              <a:t>univerzitu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strategičtí.</a:t>
            </a:r>
            <a:endParaRPr sz="1600" dirty="0">
              <a:latin typeface="Calibri"/>
              <a:cs typeface="Calibri"/>
            </a:endParaRPr>
          </a:p>
          <a:p>
            <a:pPr marL="299085" marR="66357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Minimální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délka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stáže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b="1" dirty="0" smtClean="0">
                <a:latin typeface="Calibri"/>
                <a:cs typeface="Calibri"/>
              </a:rPr>
              <a:t>3</a:t>
            </a:r>
            <a:r>
              <a:rPr lang="cs-CZ" sz="1600" b="1" dirty="0">
                <a:latin typeface="Calibri"/>
                <a:cs typeface="Calibri"/>
              </a:rPr>
              <a:t>0</a:t>
            </a:r>
            <a:r>
              <a:rPr sz="1600" b="1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dnů.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délky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se </a:t>
            </a:r>
            <a:r>
              <a:rPr sz="1600" dirty="0">
                <a:latin typeface="Calibri"/>
                <a:cs typeface="Calibri"/>
              </a:rPr>
              <a:t>nezapočítává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cesta.</a:t>
            </a:r>
            <a:endParaRPr sz="1600" dirty="0">
              <a:latin typeface="Calibri"/>
              <a:cs typeface="Calibri"/>
            </a:endParaRPr>
          </a:p>
          <a:p>
            <a:pPr marL="299085" marR="5016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Primárně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stáž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měla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být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realizována</a:t>
            </a:r>
            <a:r>
              <a:rPr sz="1600" spc="-20" dirty="0">
                <a:latin typeface="Calibri"/>
                <a:cs typeface="Calibri"/>
              </a:rPr>
              <a:t> mimo </a:t>
            </a:r>
            <a:r>
              <a:rPr sz="1600" dirty="0">
                <a:latin typeface="Calibri"/>
                <a:cs typeface="Calibri"/>
              </a:rPr>
              <a:t>Evropu. Pouze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případě,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že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delší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než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měsíc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50" dirty="0">
                <a:latin typeface="Calibri"/>
                <a:cs typeface="Calibri"/>
              </a:rPr>
              <a:t>a </a:t>
            </a:r>
            <a:r>
              <a:rPr sz="1600" b="1" dirty="0">
                <a:latin typeface="Calibri"/>
                <a:cs typeface="Calibri"/>
              </a:rPr>
              <a:t>zároveň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kratší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než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měsíce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lze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požádat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výjimečně </a:t>
            </a:r>
            <a:r>
              <a:rPr sz="1600" dirty="0">
                <a:latin typeface="Calibri"/>
                <a:cs typeface="Calibri"/>
              </a:rPr>
              <a:t>také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stipendium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rámci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Evropy.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podpoře stáží</a:t>
            </a:r>
            <a:r>
              <a:rPr sz="1600" spc="-50" dirty="0">
                <a:latin typeface="Calibri"/>
                <a:cs typeface="Calibri"/>
              </a:rPr>
              <a:t> v </a:t>
            </a:r>
            <a:r>
              <a:rPr sz="1600" dirty="0">
                <a:latin typeface="Calibri"/>
                <a:cs typeface="Calibri"/>
              </a:rPr>
              <a:t>rámci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Evropy,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které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jsou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delší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než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2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měsíce</a:t>
            </a:r>
            <a:r>
              <a:rPr sz="1600" spc="-10" dirty="0">
                <a:latin typeface="Calibri"/>
                <a:cs typeface="Calibri"/>
              </a:rPr>
              <a:t>,</a:t>
            </a:r>
            <a:endParaRPr sz="16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slouží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program</a:t>
            </a:r>
            <a:r>
              <a:rPr sz="16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Erasmus</a:t>
            </a:r>
            <a:r>
              <a:rPr sz="16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+</a:t>
            </a:r>
            <a:r>
              <a:rPr sz="1600" spc="-25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Výše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stipendia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odvíjí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délky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místa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pobytu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lang="sk-SK"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očekáváných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měsíčních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pobytových </a:t>
            </a:r>
            <a:r>
              <a:rPr sz="1600" dirty="0">
                <a:latin typeface="Calibri"/>
                <a:cs typeface="Calibri"/>
              </a:rPr>
              <a:t>nákladů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nákladů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na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dopravu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místa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konání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stáže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zpět,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maximální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výše</a:t>
            </a:r>
            <a:r>
              <a:rPr sz="1600" b="1" spc="-3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100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tis.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Kč.</a:t>
            </a:r>
            <a:endParaRPr sz="1600" b="1" dirty="0">
              <a:latin typeface="Calibri"/>
              <a:cs typeface="Calibri"/>
            </a:endParaRPr>
          </a:p>
          <a:p>
            <a:pPr marL="299085" marR="15875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Stipendium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možné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přiznat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každému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doktorskému </a:t>
            </a:r>
            <a:r>
              <a:rPr sz="1600" dirty="0">
                <a:latin typeface="Calibri"/>
                <a:cs typeface="Calibri"/>
              </a:rPr>
              <a:t>studentovi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kalendářním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roce</a:t>
            </a:r>
            <a:r>
              <a:rPr lang="cs-CZ" sz="1600" spc="-20" dirty="0">
                <a:latin typeface="Calibri"/>
                <a:cs typeface="Calibri"/>
              </a:rPr>
              <a:t> </a:t>
            </a:r>
            <a:r>
              <a:rPr lang="cs-CZ" sz="1600" dirty="0">
                <a:latin typeface="Calibri"/>
                <a:cs typeface="Calibri"/>
              </a:rPr>
              <a:t>pouze</a:t>
            </a:r>
            <a:r>
              <a:rPr lang="cs-CZ" sz="1600" spc="-30" dirty="0">
                <a:latin typeface="Calibri"/>
                <a:cs typeface="Calibri"/>
              </a:rPr>
              <a:t> </a:t>
            </a:r>
            <a:r>
              <a:rPr lang="sk-SK" sz="1600" b="1" spc="-10" dirty="0">
                <a:latin typeface="Calibri"/>
                <a:cs typeface="Calibri"/>
              </a:rPr>
              <a:t>1x</a:t>
            </a:r>
            <a:r>
              <a:rPr sz="1600" b="1" spc="-10" dirty="0">
                <a:latin typeface="Calibri"/>
                <a:cs typeface="Calibri"/>
              </a:rPr>
              <a:t>.</a:t>
            </a:r>
            <a:endParaRPr sz="1600" b="1" dirty="0">
              <a:latin typeface="Calibri"/>
              <a:cs typeface="Calibri"/>
            </a:endParaRPr>
          </a:p>
          <a:p>
            <a:pPr marL="299085" marR="22860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600" dirty="0">
                <a:latin typeface="Calibri"/>
                <a:cs typeface="Calibri"/>
              </a:rPr>
              <a:t>Žádost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nemůže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podat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žadatel,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který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v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minulosti </a:t>
            </a:r>
            <a:r>
              <a:rPr sz="1600" dirty="0">
                <a:latin typeface="Calibri"/>
                <a:cs typeface="Calibri"/>
              </a:rPr>
              <a:t>neúspěšně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ukončil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jakýkoliv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mobilitní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program MENDELU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6840" y="3037332"/>
            <a:ext cx="2624554" cy="25862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947" y="383286"/>
            <a:ext cx="630237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PhD</a:t>
            </a:r>
            <a:r>
              <a:rPr sz="4000" spc="-75" dirty="0"/>
              <a:t> </a:t>
            </a:r>
            <a:r>
              <a:rPr sz="4000" spc="-10" dirty="0"/>
              <a:t>konference</a:t>
            </a:r>
            <a:r>
              <a:rPr sz="4000" spc="-70" dirty="0"/>
              <a:t> </a:t>
            </a:r>
            <a:r>
              <a:rPr sz="4000" dirty="0"/>
              <a:t>a</a:t>
            </a:r>
            <a:r>
              <a:rPr sz="4000" spc="-80" dirty="0"/>
              <a:t> </a:t>
            </a:r>
            <a:r>
              <a:rPr sz="4000" spc="-10" dirty="0"/>
              <a:t>krátkodobé pobyty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4525" y="1784985"/>
            <a:ext cx="459740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01600" indent="-28702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je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možné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žádat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průběžně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bázi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„first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come, </a:t>
            </a:r>
            <a:r>
              <a:rPr sz="1800" dirty="0">
                <a:latin typeface="Calibri"/>
                <a:cs typeface="Calibri"/>
              </a:rPr>
              <a:t>first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served“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b="1" dirty="0" err="1">
                <a:latin typeface="Calibri"/>
                <a:cs typeface="Calibri"/>
              </a:rPr>
              <a:t>nejpozději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30.</a:t>
            </a:r>
            <a:r>
              <a:rPr sz="1800" b="1" spc="-25" dirty="0">
                <a:latin typeface="Calibri"/>
                <a:cs typeface="Calibri"/>
              </a:rPr>
              <a:t> 11. </a:t>
            </a:r>
            <a:r>
              <a:rPr sz="1800" dirty="0">
                <a:latin typeface="Calibri"/>
                <a:cs typeface="Calibri"/>
              </a:rPr>
              <a:t>příslušného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kalendářního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roku.</a:t>
            </a:r>
            <a:endParaRPr sz="1800" dirty="0">
              <a:latin typeface="Calibri"/>
              <a:cs typeface="Calibri"/>
            </a:endParaRPr>
          </a:p>
          <a:p>
            <a:pPr marL="299085" marR="20955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Stipendium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udělováno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pouze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podporu </a:t>
            </a:r>
            <a:r>
              <a:rPr sz="1800" dirty="0">
                <a:latin typeface="Calibri"/>
                <a:cs typeface="Calibri"/>
              </a:rPr>
              <a:t>aktivní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účasti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10" dirty="0">
                <a:latin typeface="Calibri"/>
                <a:cs typeface="Calibri"/>
              </a:rPr>
              <a:t> konferenci/vědeckém </a:t>
            </a:r>
            <a:r>
              <a:rPr sz="1800" dirty="0">
                <a:latin typeface="Calibri"/>
                <a:cs typeface="Calibri"/>
              </a:rPr>
              <a:t>sympoziu,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základě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dokladu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přijetí </a:t>
            </a:r>
            <a:r>
              <a:rPr sz="1800" dirty="0">
                <a:latin typeface="Calibri"/>
                <a:cs typeface="Calibri"/>
              </a:rPr>
              <a:t>konferenčního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příspěvku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(resp.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abstraktu).</a:t>
            </a:r>
            <a:endParaRPr sz="1800" dirty="0">
              <a:latin typeface="Calibri"/>
              <a:cs typeface="Calibri"/>
            </a:endParaRPr>
          </a:p>
          <a:p>
            <a:pPr marL="299085" marR="6604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Výše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stipendia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plné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výši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pokrývá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náklady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na </a:t>
            </a:r>
            <a:r>
              <a:rPr sz="1800" dirty="0">
                <a:latin typeface="Calibri"/>
                <a:cs typeface="Calibri"/>
              </a:rPr>
              <a:t>registrační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poplatek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účast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evropské </a:t>
            </a:r>
            <a:r>
              <a:rPr sz="1800" dirty="0">
                <a:latin typeface="Calibri"/>
                <a:cs typeface="Calibri"/>
              </a:rPr>
              <a:t>vědecké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konferenci,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ostatní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náklady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si </a:t>
            </a:r>
            <a:r>
              <a:rPr sz="1800" dirty="0">
                <a:latin typeface="Calibri"/>
                <a:cs typeface="Calibri"/>
              </a:rPr>
              <a:t>studenti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hradí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sami,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příp.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prostředků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ústavu </a:t>
            </a:r>
            <a:r>
              <a:rPr sz="1800" dirty="0">
                <a:latin typeface="Calibri"/>
                <a:cs typeface="Calibri"/>
              </a:rPr>
              <a:t>či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fakulty.</a:t>
            </a:r>
            <a:endParaRPr sz="1800" dirty="0">
              <a:latin typeface="Calibri"/>
              <a:cs typeface="Calibri"/>
            </a:endParaRPr>
          </a:p>
          <a:p>
            <a:pPr marL="299085" marR="586105" indent="-287020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299085" algn="l"/>
              </a:tabLst>
            </a:pPr>
            <a:r>
              <a:rPr sz="1800" b="1" dirty="0">
                <a:latin typeface="Calibri"/>
                <a:cs typeface="Calibri"/>
              </a:rPr>
              <a:t>Žádost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nemůže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podat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žadatel,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který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v </a:t>
            </a:r>
            <a:r>
              <a:rPr sz="1800" dirty="0">
                <a:latin typeface="Calibri"/>
                <a:cs typeface="Calibri"/>
              </a:rPr>
              <a:t>minulosti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neúspěšně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ukončil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jakýkoliv </a:t>
            </a:r>
            <a:r>
              <a:rPr sz="1800" dirty="0">
                <a:latin typeface="Calibri"/>
                <a:cs typeface="Calibri"/>
              </a:rPr>
              <a:t>mobilitní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program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MENDELU;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případně </a:t>
            </a:r>
            <a:r>
              <a:rPr sz="1800" dirty="0">
                <a:latin typeface="Calibri"/>
                <a:cs typeface="Calibri"/>
              </a:rPr>
              <a:t>student,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který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má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vůči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MENDELU</a:t>
            </a:r>
            <a:r>
              <a:rPr sz="1800" spc="-10" dirty="0">
                <a:latin typeface="Calibri"/>
                <a:cs typeface="Calibri"/>
              </a:rPr>
              <a:t> dluhy.</a:t>
            </a:r>
            <a:endParaRPr sz="18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buFont typeface="Microsoft Sans Serif"/>
              <a:buChar char="•"/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Přidělení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stipendia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není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nárokové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jeho </a:t>
            </a:r>
            <a:r>
              <a:rPr sz="1800" dirty="0">
                <a:latin typeface="Calibri"/>
                <a:cs typeface="Calibri"/>
              </a:rPr>
              <a:t>přiznání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rozhoduje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výhradně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prorektor/ka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pro </a:t>
            </a:r>
            <a:r>
              <a:rPr sz="1800" b="1" dirty="0">
                <a:latin typeface="Calibri"/>
                <a:cs typeface="Calibri"/>
              </a:rPr>
              <a:t>mezinárodní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vztahy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internacionalizaci</a:t>
            </a:r>
            <a:r>
              <a:rPr sz="1800" spc="-10" dirty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372" y="2501478"/>
            <a:ext cx="2863675" cy="2863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177" y="1781051"/>
            <a:ext cx="619887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cs-CZ" sz="2400" b="0" dirty="0">
                <a:latin typeface="Calibri"/>
                <a:cs typeface="Calibri"/>
              </a:rPr>
              <a:t>Akademická</a:t>
            </a:r>
            <a:r>
              <a:rPr sz="2400" b="0" spc="-35" dirty="0">
                <a:latin typeface="Calibri"/>
                <a:cs typeface="Calibri"/>
              </a:rPr>
              <a:t> </a:t>
            </a:r>
            <a:r>
              <a:rPr lang="cs-CZ" sz="2400" b="0" spc="-10" dirty="0">
                <a:latin typeface="Calibri"/>
                <a:cs typeface="Calibri"/>
              </a:rPr>
              <a:t>informační</a:t>
            </a:r>
            <a:r>
              <a:rPr lang="sk-SK" sz="2400" dirty="0"/>
              <a:t> </a:t>
            </a:r>
            <a:r>
              <a:rPr lang="cs-CZ" sz="2400" b="0" spc="-10" dirty="0">
                <a:latin typeface="Calibri"/>
                <a:cs typeface="Calibri"/>
              </a:rPr>
              <a:t>agentura</a:t>
            </a:r>
            <a:endParaRPr lang="cs-CZ"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427" y="1769364"/>
            <a:ext cx="262255" cy="4127500"/>
          </a:xfrm>
          <a:custGeom>
            <a:avLst/>
            <a:gdLst/>
            <a:ahLst/>
            <a:cxnLst/>
            <a:rect l="l" t="t" r="r" b="b"/>
            <a:pathLst>
              <a:path w="262255" h="4127500">
                <a:moveTo>
                  <a:pt x="262128" y="0"/>
                </a:moveTo>
                <a:lnTo>
                  <a:pt x="0" y="0"/>
                </a:lnTo>
                <a:lnTo>
                  <a:pt x="0" y="4126991"/>
                </a:lnTo>
                <a:lnTo>
                  <a:pt x="262128" y="4126991"/>
                </a:lnTo>
                <a:lnTo>
                  <a:pt x="262128" y="0"/>
                </a:lnTo>
                <a:close/>
              </a:path>
            </a:pathLst>
          </a:custGeom>
          <a:solidFill>
            <a:srgbClr val="82B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7653" y="3239516"/>
            <a:ext cx="1798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5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Vyhledávač</a:t>
            </a:r>
            <a:r>
              <a:rPr sz="1200" b="1" u="sng" spc="43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b="1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stipendií</a:t>
            </a:r>
            <a:r>
              <a:rPr sz="1200" b="1" u="sng" spc="38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b="1" u="sng" spc="3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AIA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7653" y="3422142"/>
            <a:ext cx="3609340" cy="9588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dirty="0">
                <a:latin typeface="Calibri"/>
                <a:cs typeface="Calibri"/>
              </a:rPr>
              <a:t>přehledy</a:t>
            </a:r>
            <a:r>
              <a:rPr sz="1200" spc="2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jednotlivých</a:t>
            </a:r>
            <a:r>
              <a:rPr sz="1200" spc="3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nabídek</a:t>
            </a:r>
            <a:r>
              <a:rPr sz="1200" spc="2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</a:t>
            </a:r>
            <a:r>
              <a:rPr sz="1200" spc="34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.pdf</a:t>
            </a:r>
            <a:endParaRPr sz="1200" dirty="0"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dirty="0">
                <a:latin typeface="Calibri"/>
                <a:cs typeface="Calibri"/>
              </a:rPr>
              <a:t>možnost</a:t>
            </a:r>
            <a:r>
              <a:rPr sz="1200" spc="3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filtrování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podle</a:t>
            </a:r>
            <a:r>
              <a:rPr sz="1200" spc="2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cílové</a:t>
            </a:r>
            <a:r>
              <a:rPr sz="1200" spc="22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země</a:t>
            </a:r>
            <a:endParaRPr sz="1200" dirty="0">
              <a:latin typeface="Calibri"/>
              <a:cs typeface="Calibri"/>
            </a:endParaRPr>
          </a:p>
          <a:p>
            <a:pPr marL="218440" marR="5080" indent="-205740">
              <a:lnSpc>
                <a:spcPct val="109200"/>
              </a:lnSpc>
              <a:spcBef>
                <a:spcPts val="310"/>
              </a:spcBef>
              <a:buFont typeface="Wingdings"/>
              <a:buChar char=""/>
              <a:tabLst>
                <a:tab pos="218440" algn="l"/>
              </a:tabLst>
            </a:pPr>
            <a:r>
              <a:rPr sz="1200" b="1" dirty="0">
                <a:latin typeface="Calibri"/>
                <a:cs typeface="Calibri"/>
              </a:rPr>
              <a:t>nabídky</a:t>
            </a:r>
            <a:r>
              <a:rPr sz="1200" b="1" spc="29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na</a:t>
            </a:r>
            <a:r>
              <a:rPr sz="1200" b="1" spc="25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nadcházející</a:t>
            </a:r>
            <a:r>
              <a:rPr sz="1200" b="1" spc="29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akademický</a:t>
            </a:r>
            <a:r>
              <a:rPr sz="1200" b="1" spc="3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rok</a:t>
            </a:r>
            <a:r>
              <a:rPr sz="1200" b="1" spc="28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hromadně </a:t>
            </a:r>
            <a:r>
              <a:rPr sz="1200" b="1" dirty="0">
                <a:latin typeface="Calibri"/>
                <a:cs typeface="Calibri"/>
              </a:rPr>
              <a:t>zveřejňovány</a:t>
            </a:r>
            <a:r>
              <a:rPr sz="1200" b="1" spc="30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</a:t>
            </a:r>
            <a:r>
              <a:rPr sz="1200" b="1" spc="26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září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7653" y="4527931"/>
            <a:ext cx="2127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5" dirty="0">
                <a:latin typeface="Calibri"/>
                <a:cs typeface="Calibri"/>
              </a:rPr>
              <a:t>Katalog</a:t>
            </a:r>
            <a:r>
              <a:rPr sz="1200" b="1" spc="18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stipendijních</a:t>
            </a:r>
            <a:r>
              <a:rPr sz="1200" b="1" spc="114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nabídek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7653" y="4711243"/>
            <a:ext cx="3782695" cy="943848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dirty="0">
                <a:latin typeface="Calibri"/>
                <a:cs typeface="Calibri"/>
              </a:rPr>
              <a:t>elektronická</a:t>
            </a:r>
            <a:r>
              <a:rPr sz="1200" spc="1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publikace</a:t>
            </a:r>
            <a:r>
              <a:rPr sz="1200" spc="2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online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</a:t>
            </a:r>
            <a:r>
              <a:rPr sz="1200" spc="2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.pdf</a:t>
            </a:r>
            <a:r>
              <a:rPr sz="1200" spc="1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ke</a:t>
            </a:r>
            <a:r>
              <a:rPr sz="1200" spc="20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stažení</a:t>
            </a:r>
            <a:endParaRPr sz="1200" dirty="0"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dirty="0">
                <a:latin typeface="Calibri"/>
                <a:cs typeface="Calibri"/>
              </a:rPr>
              <a:t>souhrn</a:t>
            </a:r>
            <a:r>
              <a:rPr sz="1200" spc="3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nabídek</a:t>
            </a:r>
            <a:r>
              <a:rPr sz="1200" spc="2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</a:t>
            </a:r>
            <a:r>
              <a:rPr sz="1200" spc="2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nadcházející</a:t>
            </a:r>
            <a:r>
              <a:rPr sz="1200" spc="2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akademický</a:t>
            </a:r>
            <a:r>
              <a:rPr sz="1200" spc="38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rok</a:t>
            </a:r>
            <a:endParaRPr sz="1200" dirty="0">
              <a:latin typeface="Calibri"/>
              <a:cs typeface="Calibri"/>
            </a:endParaRPr>
          </a:p>
          <a:p>
            <a:pPr marL="217804" indent="-205104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217804" algn="l"/>
              </a:tabLst>
            </a:pPr>
            <a:r>
              <a:rPr sz="1200" b="1" dirty="0">
                <a:latin typeface="Calibri"/>
                <a:cs typeface="Calibri"/>
              </a:rPr>
              <a:t>zveřejňován</a:t>
            </a:r>
            <a:r>
              <a:rPr sz="1200" b="1" spc="3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každoročně</a:t>
            </a:r>
            <a:r>
              <a:rPr sz="1200" b="1" spc="3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</a:t>
            </a:r>
            <a:r>
              <a:rPr sz="1200" b="1" spc="3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září/říjnu</a:t>
            </a:r>
            <a:r>
              <a:rPr sz="1200" b="1" spc="235" dirty="0"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na</a:t>
            </a:r>
            <a:r>
              <a:rPr sz="1200" u="sng" spc="270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stránkách</a:t>
            </a:r>
            <a:r>
              <a:rPr sz="1200" u="sng" spc="31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200" u="sng" spc="-25" dirty="0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AIA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9091" y="3355848"/>
            <a:ext cx="1763395" cy="1550035"/>
          </a:xfrm>
          <a:prstGeom prst="rect">
            <a:avLst/>
          </a:prstGeom>
          <a:solidFill>
            <a:srgbClr val="82B6DA"/>
          </a:solidFill>
        </p:spPr>
        <p:txBody>
          <a:bodyPr vert="horz" wrap="square" lIns="0" tIns="641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5"/>
              </a:spcBef>
            </a:pPr>
            <a:endParaRPr sz="950">
              <a:latin typeface="Times New Roman"/>
              <a:cs typeface="Times New Roman"/>
            </a:endParaRPr>
          </a:p>
          <a:p>
            <a:pPr marL="180975" marR="213995">
              <a:lnSpc>
                <a:spcPct val="115599"/>
              </a:lnSpc>
            </a:pP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95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stránkách</a:t>
            </a:r>
            <a:r>
              <a:rPr sz="95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Calibri"/>
                <a:cs typeface="Calibri"/>
              </a:rPr>
              <a:t>AIA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naleznete</a:t>
            </a:r>
            <a:r>
              <a:rPr sz="950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informace</a:t>
            </a:r>
            <a:r>
              <a:rPr sz="95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mnoha</a:t>
            </a:r>
            <a:r>
              <a:rPr sz="95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dalších</a:t>
            </a:r>
            <a:r>
              <a:rPr sz="950" spc="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nabídkách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stipendií,</a:t>
            </a:r>
            <a:r>
              <a:rPr sz="95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stáží,</a:t>
            </a:r>
            <a:r>
              <a:rPr sz="95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pobytů</a:t>
            </a:r>
            <a:r>
              <a:rPr sz="95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 vzdělávacích</a:t>
            </a:r>
            <a:r>
              <a:rPr sz="950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dirty="0">
                <a:solidFill>
                  <a:srgbClr val="FFFFFF"/>
                </a:solidFill>
                <a:latin typeface="Calibri"/>
                <a:cs typeface="Calibri"/>
              </a:rPr>
              <a:t>akcí</a:t>
            </a:r>
            <a:r>
              <a:rPr sz="95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Calibri"/>
                <a:cs typeface="Calibri"/>
              </a:rPr>
              <a:t>různých institucí</a:t>
            </a:r>
            <a:endParaRPr sz="950">
              <a:latin typeface="Calibri"/>
              <a:cs typeface="Calibri"/>
            </a:endParaRPr>
          </a:p>
          <a:p>
            <a:pPr marL="356235">
              <a:lnSpc>
                <a:spcPct val="100000"/>
              </a:lnSpc>
              <a:spcBef>
                <a:spcPts val="1060"/>
              </a:spcBef>
            </a:pPr>
            <a:r>
              <a:rPr sz="950" dirty="0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sz="950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u="sng" spc="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další</a:t>
            </a:r>
            <a:r>
              <a:rPr sz="1200" u="sng" spc="85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200" u="sng" spc="-10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nabídky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1447" y="2092452"/>
            <a:ext cx="1065276" cy="122224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2392" y="5779003"/>
            <a:ext cx="1770478" cy="1770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835" y="0"/>
            <a:ext cx="7360005" cy="921790"/>
          </a:xfrm>
          <a:prstGeom prst="rect">
            <a:avLst/>
          </a:prstGeom>
        </p:spPr>
        <p:txBody>
          <a:bodyPr vert="horz" wrap="square" lIns="0" tIns="547115" rIns="0" bIns="0" rtlCol="0">
            <a:spAutoFit/>
          </a:bodyPr>
          <a:lstStyle/>
          <a:p>
            <a:pPr marL="1100455">
              <a:lnSpc>
                <a:spcPct val="100000"/>
              </a:lnSpc>
              <a:spcBef>
                <a:spcPts val="135"/>
              </a:spcBef>
            </a:pPr>
            <a:r>
              <a:rPr sz="2400" b="0" dirty="0">
                <a:solidFill>
                  <a:srgbClr val="C00000"/>
                </a:solidFill>
                <a:latin typeface="Calibri"/>
                <a:cs typeface="Calibri"/>
              </a:rPr>
              <a:t>Studentské</a:t>
            </a:r>
            <a:r>
              <a:rPr sz="2400" b="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C00000"/>
                </a:solidFill>
                <a:latin typeface="Calibri"/>
                <a:cs typeface="Calibri"/>
              </a:rPr>
              <a:t>stipendium</a:t>
            </a:r>
            <a:r>
              <a:rPr sz="2400" b="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sz="2400" b="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0" spc="-25" dirty="0">
                <a:solidFill>
                  <a:srgbClr val="C00000"/>
                </a:solidFill>
                <a:latin typeface="Calibri"/>
                <a:cs typeface="Calibri"/>
              </a:rPr>
              <a:t>USA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3550" y="1073150"/>
            <a:ext cx="7506006" cy="3275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055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dirty="0">
                <a:latin typeface="+mj-lt"/>
                <a:cs typeface="Calibri"/>
              </a:rPr>
              <a:t>Pro</a:t>
            </a:r>
            <a:r>
              <a:rPr sz="1600" spc="-3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(post)graduální</a:t>
            </a:r>
            <a:r>
              <a:rPr sz="1600" spc="-2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studium</a:t>
            </a:r>
            <a:r>
              <a:rPr sz="1600" spc="-2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a</a:t>
            </a:r>
            <a:r>
              <a:rPr sz="1600" spc="-3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výzkum</a:t>
            </a:r>
            <a:r>
              <a:rPr sz="1600" spc="-3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(</a:t>
            </a:r>
            <a:r>
              <a:rPr sz="1600" dirty="0">
                <a:solidFill>
                  <a:srgbClr val="FF0000"/>
                </a:solidFill>
                <a:latin typeface="+mj-lt"/>
                <a:cs typeface="Calibri"/>
              </a:rPr>
              <a:t>po</a:t>
            </a:r>
            <a:r>
              <a:rPr sz="1600" spc="-25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1600" dirty="0" err="1">
                <a:solidFill>
                  <a:srgbClr val="FF0000"/>
                </a:solidFill>
                <a:latin typeface="+mj-lt"/>
                <a:cs typeface="Calibri"/>
              </a:rPr>
              <a:t>ukončení</a:t>
            </a:r>
            <a:r>
              <a:rPr sz="1600" spc="-15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1600" spc="-10" dirty="0" err="1">
                <a:solidFill>
                  <a:srgbClr val="FF0000"/>
                </a:solidFill>
                <a:latin typeface="+mj-lt"/>
                <a:cs typeface="Calibri"/>
              </a:rPr>
              <a:t>bakalářského</a:t>
            </a:r>
            <a:r>
              <a:rPr lang="cs-CZ" sz="1600" dirty="0">
                <a:latin typeface="+mj-lt"/>
                <a:cs typeface="Calibri"/>
              </a:rPr>
              <a:t> </a:t>
            </a:r>
            <a:r>
              <a:rPr sz="1600" spc="-10" dirty="0" err="1">
                <a:solidFill>
                  <a:srgbClr val="FF0000"/>
                </a:solidFill>
                <a:latin typeface="+mj-lt"/>
                <a:cs typeface="Calibri"/>
              </a:rPr>
              <a:t>studia</a:t>
            </a:r>
            <a:r>
              <a:rPr sz="1600" spc="-10" dirty="0">
                <a:latin typeface="+mj-lt"/>
                <a:cs typeface="Calibri"/>
              </a:rPr>
              <a:t>)</a:t>
            </a:r>
            <a:endParaRPr sz="1600" dirty="0">
              <a:latin typeface="+mj-lt"/>
              <a:cs typeface="Calibri"/>
            </a:endParaRPr>
          </a:p>
          <a:p>
            <a:pPr marL="298450" marR="470534" indent="-285750">
              <a:lnSpc>
                <a:spcPts val="1939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dirty="0">
                <a:latin typeface="+mj-lt"/>
                <a:cs typeface="Calibri"/>
              </a:rPr>
              <a:t>Stipendium</a:t>
            </a:r>
            <a:r>
              <a:rPr sz="1600" spc="-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na</a:t>
            </a:r>
            <a:r>
              <a:rPr sz="1600" spc="-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jeden</a:t>
            </a:r>
            <a:r>
              <a:rPr sz="1600" spc="-1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školní</a:t>
            </a:r>
            <a:r>
              <a:rPr sz="1600" spc="-2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rok</a:t>
            </a:r>
            <a:r>
              <a:rPr sz="1600" spc="-1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–</a:t>
            </a:r>
            <a:r>
              <a:rPr sz="1600" spc="-2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9</a:t>
            </a:r>
            <a:r>
              <a:rPr sz="1600" spc="-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měsíců</a:t>
            </a:r>
            <a:r>
              <a:rPr sz="1600" spc="-1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-</a:t>
            </a:r>
            <a:r>
              <a:rPr sz="1600" spc="-1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s</a:t>
            </a:r>
            <a:r>
              <a:rPr sz="1600" spc="-1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možností</a:t>
            </a:r>
            <a:r>
              <a:rPr sz="1600" spc="-15" dirty="0">
                <a:latin typeface="+mj-lt"/>
                <a:cs typeface="Calibri"/>
              </a:rPr>
              <a:t> </a:t>
            </a:r>
            <a:r>
              <a:rPr sz="1600" spc="-10" dirty="0">
                <a:latin typeface="+mj-lt"/>
                <a:cs typeface="Calibri"/>
              </a:rPr>
              <a:t>studia </a:t>
            </a:r>
            <a:r>
              <a:rPr sz="1600" dirty="0">
                <a:latin typeface="+mj-lt"/>
                <a:cs typeface="Calibri"/>
              </a:rPr>
              <a:t>programů</a:t>
            </a:r>
            <a:r>
              <a:rPr sz="1600" spc="-2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Master's,</a:t>
            </a:r>
            <a:r>
              <a:rPr sz="1600" spc="-4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Ph.D.</a:t>
            </a:r>
            <a:r>
              <a:rPr sz="1600" spc="-5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či</a:t>
            </a:r>
            <a:r>
              <a:rPr sz="1600" spc="-40" dirty="0">
                <a:latin typeface="+mj-lt"/>
                <a:cs typeface="Calibri"/>
              </a:rPr>
              <a:t> </a:t>
            </a:r>
            <a:r>
              <a:rPr sz="1600" spc="-10" dirty="0">
                <a:latin typeface="+mj-lt"/>
                <a:cs typeface="Calibri"/>
              </a:rPr>
              <a:t>„non-</a:t>
            </a:r>
            <a:r>
              <a:rPr sz="1600" dirty="0">
                <a:latin typeface="+mj-lt"/>
                <a:cs typeface="Calibri"/>
              </a:rPr>
              <a:t>degree”</a:t>
            </a:r>
            <a:r>
              <a:rPr sz="1600" spc="-4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nebo</a:t>
            </a:r>
            <a:r>
              <a:rPr sz="1600" spc="-35" dirty="0">
                <a:latin typeface="+mj-lt"/>
                <a:cs typeface="Calibri"/>
              </a:rPr>
              <a:t> </a:t>
            </a:r>
            <a:r>
              <a:rPr sz="1600" spc="-10" dirty="0">
                <a:latin typeface="+mj-lt"/>
                <a:cs typeface="Calibri"/>
              </a:rPr>
              <a:t>samostatného </a:t>
            </a:r>
            <a:r>
              <a:rPr sz="1600" dirty="0">
                <a:latin typeface="+mj-lt"/>
                <a:cs typeface="Calibri"/>
              </a:rPr>
              <a:t>výzkumu</a:t>
            </a:r>
            <a:r>
              <a:rPr sz="1600" spc="-4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jako</a:t>
            </a:r>
            <a:r>
              <a:rPr sz="1600" spc="-5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„</a:t>
            </a:r>
            <a:r>
              <a:rPr sz="1600" dirty="0">
                <a:solidFill>
                  <a:srgbClr val="FF0000"/>
                </a:solidFill>
                <a:latin typeface="+mj-lt"/>
                <a:cs typeface="Calibri"/>
              </a:rPr>
              <a:t>visiting</a:t>
            </a:r>
            <a:r>
              <a:rPr sz="1600" spc="-35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+mj-lt"/>
                <a:cs typeface="Calibri"/>
              </a:rPr>
              <a:t>research</a:t>
            </a:r>
            <a:r>
              <a:rPr sz="1600" spc="-4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+mj-lt"/>
                <a:cs typeface="Calibri"/>
              </a:rPr>
              <a:t>student</a:t>
            </a:r>
            <a:r>
              <a:rPr sz="1600" spc="-10" dirty="0">
                <a:latin typeface="+mj-lt"/>
                <a:cs typeface="Calibri"/>
              </a:rPr>
              <a:t>“</a:t>
            </a:r>
            <a:endParaRPr sz="1600" dirty="0">
              <a:latin typeface="+mj-lt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dirty="0">
                <a:latin typeface="+mj-lt"/>
                <a:cs typeface="Calibri"/>
              </a:rPr>
              <a:t>Školné do</a:t>
            </a:r>
            <a:r>
              <a:rPr sz="1600" spc="-2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výše</a:t>
            </a:r>
            <a:r>
              <a:rPr sz="1600" spc="-2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15</a:t>
            </a:r>
            <a:r>
              <a:rPr sz="1600" spc="-1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000</a:t>
            </a:r>
            <a:r>
              <a:rPr sz="1600" spc="-20" dirty="0">
                <a:latin typeface="+mj-lt"/>
                <a:cs typeface="Calibri"/>
              </a:rPr>
              <a:t> </a:t>
            </a:r>
            <a:r>
              <a:rPr sz="1600" spc="-25" dirty="0">
                <a:latin typeface="+mj-lt"/>
                <a:cs typeface="Calibri"/>
              </a:rPr>
              <a:t>USD</a:t>
            </a:r>
            <a:endParaRPr sz="16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dirty="0">
                <a:solidFill>
                  <a:srgbClr val="FF0000"/>
                </a:solidFill>
                <a:latin typeface="+mj-lt"/>
                <a:cs typeface="Calibri"/>
              </a:rPr>
              <a:t>Životní</a:t>
            </a:r>
            <a:r>
              <a:rPr sz="1600" spc="-7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+mj-lt"/>
                <a:cs typeface="Calibri"/>
              </a:rPr>
              <a:t>náklady,</a:t>
            </a:r>
            <a:r>
              <a:rPr sz="1600" spc="-7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+mj-lt"/>
                <a:cs typeface="Calibri"/>
              </a:rPr>
              <a:t>cestovné,</a:t>
            </a:r>
            <a:r>
              <a:rPr sz="1600" spc="-7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+mj-lt"/>
                <a:cs typeface="Calibri"/>
              </a:rPr>
              <a:t>zdravotní</a:t>
            </a:r>
            <a:r>
              <a:rPr sz="1600" spc="-70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+mj-lt"/>
                <a:cs typeface="Calibri"/>
              </a:rPr>
              <a:t>pojištění</a:t>
            </a:r>
            <a:endParaRPr sz="1600" dirty="0">
              <a:latin typeface="+mj-lt"/>
              <a:cs typeface="Calibri"/>
            </a:endParaRPr>
          </a:p>
          <a:p>
            <a:pPr marL="298450" marR="36195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b="1" dirty="0">
                <a:latin typeface="+mj-lt"/>
                <a:cs typeface="Calibri"/>
              </a:rPr>
              <a:t>Výzkumný</a:t>
            </a:r>
            <a:r>
              <a:rPr sz="1600" b="1" spc="-50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pobyt</a:t>
            </a:r>
            <a:r>
              <a:rPr sz="1600" b="1" spc="-40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(visiting</a:t>
            </a:r>
            <a:r>
              <a:rPr sz="1600" b="1" spc="-55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research</a:t>
            </a:r>
            <a:r>
              <a:rPr sz="1600" b="1" spc="-25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student)</a:t>
            </a:r>
            <a:r>
              <a:rPr sz="1600" b="1" spc="-4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pro</a:t>
            </a:r>
            <a:r>
              <a:rPr sz="1600" spc="-1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práci</a:t>
            </a:r>
            <a:r>
              <a:rPr sz="1600" spc="-15" dirty="0">
                <a:latin typeface="+mj-lt"/>
                <a:cs typeface="Calibri"/>
              </a:rPr>
              <a:t> </a:t>
            </a:r>
            <a:r>
              <a:rPr sz="1600" spc="-25" dirty="0">
                <a:latin typeface="+mj-lt"/>
                <a:cs typeface="Calibri"/>
              </a:rPr>
              <a:t>na </a:t>
            </a:r>
            <a:r>
              <a:rPr sz="1600" dirty="0">
                <a:latin typeface="+mj-lt"/>
                <a:cs typeface="Calibri"/>
              </a:rPr>
              <a:t>samostatném</a:t>
            </a:r>
            <a:r>
              <a:rPr sz="1600" spc="-5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vlastním</a:t>
            </a:r>
            <a:r>
              <a:rPr sz="1600" spc="-4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výzkumném</a:t>
            </a:r>
            <a:r>
              <a:rPr sz="1600" spc="-3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projektu,</a:t>
            </a:r>
            <a:r>
              <a:rPr sz="1600" spc="-4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např.</a:t>
            </a:r>
            <a:r>
              <a:rPr sz="1600" spc="-4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dizertační</a:t>
            </a:r>
            <a:r>
              <a:rPr sz="1600" spc="-10" dirty="0">
                <a:latin typeface="+mj-lt"/>
                <a:cs typeface="Calibri"/>
              </a:rPr>
              <a:t> práci,</a:t>
            </a:r>
            <a:endParaRPr sz="1600" dirty="0">
              <a:latin typeface="+mj-lt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sz="1600" b="1" dirty="0">
                <a:latin typeface="+mj-lt"/>
                <a:cs typeface="Calibri"/>
              </a:rPr>
              <a:t>Absolvování</a:t>
            </a:r>
            <a:r>
              <a:rPr sz="1600" b="1" spc="-45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celého</a:t>
            </a:r>
            <a:r>
              <a:rPr sz="1600" b="1" spc="-40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studia</a:t>
            </a:r>
            <a:r>
              <a:rPr sz="1600" b="1" spc="-65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(degree</a:t>
            </a:r>
            <a:r>
              <a:rPr sz="1600" b="1" spc="-30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student)</a:t>
            </a:r>
            <a:r>
              <a:rPr sz="1600" b="1" spc="-6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vedoucí</a:t>
            </a:r>
            <a:r>
              <a:rPr sz="1600" spc="-1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k</a:t>
            </a:r>
            <a:r>
              <a:rPr sz="1600" spc="-35" dirty="0">
                <a:latin typeface="+mj-lt"/>
                <a:cs typeface="Calibri"/>
              </a:rPr>
              <a:t> </a:t>
            </a:r>
            <a:r>
              <a:rPr lang="cs-CZ" sz="1600" dirty="0">
                <a:latin typeface="+mj-lt"/>
                <a:cs typeface="Calibri"/>
              </a:rPr>
              <a:t>získání</a:t>
            </a:r>
            <a:r>
              <a:rPr sz="1600" spc="-35" dirty="0">
                <a:latin typeface="+mj-lt"/>
                <a:cs typeface="Calibri"/>
              </a:rPr>
              <a:t> </a:t>
            </a:r>
            <a:r>
              <a:rPr lang="cs-CZ" sz="1600" spc="-10" dirty="0">
                <a:latin typeface="+mj-lt"/>
                <a:cs typeface="Calibri"/>
              </a:rPr>
              <a:t>titulu </a:t>
            </a:r>
            <a:r>
              <a:rPr lang="cs-CZ" sz="1600" dirty="0">
                <a:latin typeface="+mj-lt"/>
                <a:cs typeface="Calibri"/>
              </a:rPr>
              <a:t>na</a:t>
            </a:r>
            <a:r>
              <a:rPr sz="1600" spc="-4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americké</a:t>
            </a:r>
            <a:r>
              <a:rPr sz="1600" spc="-3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univerzitě,</a:t>
            </a:r>
            <a:r>
              <a:rPr sz="1600" spc="-3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stipendium</a:t>
            </a:r>
            <a:r>
              <a:rPr sz="1600" spc="-3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pokrývá</a:t>
            </a:r>
            <a:r>
              <a:rPr sz="1600" spc="-5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pouze</a:t>
            </a:r>
            <a:r>
              <a:rPr sz="1600" spc="-3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první</a:t>
            </a:r>
            <a:r>
              <a:rPr sz="1600" spc="-4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rok</a:t>
            </a:r>
            <a:r>
              <a:rPr sz="1600" spc="-50" dirty="0">
                <a:latin typeface="+mj-lt"/>
                <a:cs typeface="Calibri"/>
              </a:rPr>
              <a:t> </a:t>
            </a:r>
            <a:r>
              <a:rPr sz="1600" spc="-10" dirty="0">
                <a:latin typeface="+mj-lt"/>
                <a:cs typeface="Calibri"/>
              </a:rPr>
              <a:t>studia,</a:t>
            </a:r>
            <a:endParaRPr sz="1600" dirty="0">
              <a:latin typeface="+mj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600" b="1" dirty="0">
                <a:latin typeface="+mj-lt"/>
                <a:cs typeface="Calibri"/>
              </a:rPr>
              <a:t>Studijní</a:t>
            </a:r>
            <a:r>
              <a:rPr sz="1600" b="1" spc="-50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pobyt</a:t>
            </a:r>
            <a:r>
              <a:rPr sz="1600" b="1" spc="-40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(non-degree</a:t>
            </a:r>
            <a:r>
              <a:rPr sz="1600" b="1" spc="-55" dirty="0">
                <a:latin typeface="+mj-lt"/>
                <a:cs typeface="Calibri"/>
              </a:rPr>
              <a:t> </a:t>
            </a:r>
            <a:r>
              <a:rPr sz="1600" b="1" dirty="0">
                <a:latin typeface="+mj-lt"/>
                <a:cs typeface="Calibri"/>
              </a:rPr>
              <a:t>student)</a:t>
            </a:r>
            <a:r>
              <a:rPr sz="1600" b="1" spc="-35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nevedoucí</a:t>
            </a:r>
            <a:r>
              <a:rPr sz="1600" spc="-10" dirty="0">
                <a:latin typeface="+mj-lt"/>
                <a:cs typeface="Calibri"/>
              </a:rPr>
              <a:t> </a:t>
            </a:r>
            <a:r>
              <a:rPr sz="1600" dirty="0">
                <a:latin typeface="+mj-lt"/>
                <a:cs typeface="Calibri"/>
              </a:rPr>
              <a:t>k</a:t>
            </a:r>
            <a:r>
              <a:rPr sz="1600" spc="-20" dirty="0">
                <a:latin typeface="+mj-lt"/>
                <a:cs typeface="Calibri"/>
              </a:rPr>
              <a:t> </a:t>
            </a:r>
            <a:r>
              <a:rPr lang="cs-CZ" sz="1600" dirty="0">
                <a:latin typeface="+mj-lt"/>
                <a:cs typeface="Calibri"/>
              </a:rPr>
              <a:t>získání</a:t>
            </a:r>
            <a:r>
              <a:rPr sz="1600" dirty="0">
                <a:latin typeface="+mj-lt"/>
                <a:cs typeface="Calibri"/>
              </a:rPr>
              <a:t> </a:t>
            </a:r>
            <a:r>
              <a:rPr lang="cs-CZ" sz="1600" spc="-10" dirty="0">
                <a:latin typeface="+mj-lt"/>
                <a:cs typeface="Calibri"/>
              </a:rPr>
              <a:t>titulu</a:t>
            </a:r>
            <a:r>
              <a:rPr sz="1600" spc="-10" dirty="0">
                <a:latin typeface="+mj-lt"/>
                <a:cs typeface="Calibri"/>
              </a:rPr>
              <a:t>.</a:t>
            </a:r>
            <a:endParaRPr sz="1600" dirty="0">
              <a:latin typeface="+mj-l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4176" y="449162"/>
            <a:ext cx="2215889" cy="31394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49979" y="4654550"/>
            <a:ext cx="73899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>
                <a:latin typeface="+mj-lt"/>
              </a:rPr>
              <a:t>Fulbright</a:t>
            </a:r>
            <a:r>
              <a:rPr lang="cs-CZ" sz="1600" b="1" dirty="0">
                <a:latin typeface="+mj-lt"/>
              </a:rPr>
              <a:t> – Česká republika (výjezdy z ČR do USA) </a:t>
            </a:r>
            <a:r>
              <a:rPr lang="cs-CZ" sz="1600" b="1" dirty="0" err="1">
                <a:latin typeface="+mj-lt"/>
              </a:rPr>
              <a:t>deadliny</a:t>
            </a:r>
            <a:endParaRPr lang="cs-CZ" sz="1600" b="1" dirty="0">
              <a:latin typeface="+mj-lt"/>
            </a:endParaRPr>
          </a:p>
          <a:p>
            <a:endParaRPr lang="cs-CZ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+mj-lt"/>
              </a:rPr>
              <a:t>Fulbright</a:t>
            </a:r>
            <a:r>
              <a:rPr lang="cs-CZ" sz="1600" b="1" dirty="0">
                <a:latin typeface="+mj-lt"/>
              </a:rPr>
              <a:t> Student Program</a:t>
            </a:r>
            <a:r>
              <a:rPr lang="cs-CZ" sz="1600" dirty="0">
                <a:latin typeface="+mj-lt"/>
              </a:rPr>
              <a:t> – uzávěrka </a:t>
            </a:r>
            <a:r>
              <a:rPr lang="cs-CZ" sz="1600" b="1" dirty="0">
                <a:latin typeface="+mj-lt"/>
              </a:rPr>
              <a:t>1. září</a:t>
            </a:r>
            <a:r>
              <a:rPr lang="cs-CZ" sz="1600" dirty="0">
                <a:latin typeface="+mj-lt"/>
              </a:rPr>
              <a:t/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Pro magisterské a doktorské studenty, výzkumníky a umělce → studium nebo výzkumný pobyt.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+mj-lt"/>
              </a:rPr>
              <a:t>Fulbright</a:t>
            </a:r>
            <a:r>
              <a:rPr lang="cs-CZ" sz="1600" b="1" dirty="0">
                <a:latin typeface="+mj-lt"/>
              </a:rPr>
              <a:t> </a:t>
            </a:r>
            <a:r>
              <a:rPr lang="cs-CZ" sz="1600" b="1" dirty="0" err="1">
                <a:latin typeface="+mj-lt"/>
              </a:rPr>
              <a:t>Scholar</a:t>
            </a:r>
            <a:r>
              <a:rPr lang="cs-CZ" sz="1600" b="1" dirty="0">
                <a:latin typeface="+mj-lt"/>
              </a:rPr>
              <a:t> Program</a:t>
            </a:r>
            <a:r>
              <a:rPr lang="cs-CZ" sz="1600" dirty="0">
                <a:latin typeface="+mj-lt"/>
              </a:rPr>
              <a:t> – uzávěrka </a:t>
            </a:r>
            <a:r>
              <a:rPr lang="cs-CZ" sz="1600" b="1" dirty="0">
                <a:latin typeface="+mj-lt"/>
              </a:rPr>
              <a:t>1. listopadu</a:t>
            </a:r>
            <a:r>
              <a:rPr lang="cs-CZ" sz="1600" dirty="0">
                <a:latin typeface="+mj-lt"/>
              </a:rPr>
              <a:t/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Pro vědce a akademiky → dlouhodobé výzkumné a přednáškové pobyty (3–10 měsíců).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err="1">
                <a:latin typeface="+mj-lt"/>
              </a:rPr>
              <a:t>Fulbright</a:t>
            </a:r>
            <a:r>
              <a:rPr lang="cs-CZ" sz="1600" b="1" dirty="0">
                <a:latin typeface="+mj-lt"/>
              </a:rPr>
              <a:t>–Masaryk Program</a:t>
            </a:r>
            <a:r>
              <a:rPr lang="cs-CZ" sz="1600" dirty="0">
                <a:latin typeface="+mj-lt"/>
              </a:rPr>
              <a:t> – uzávěrka </a:t>
            </a:r>
            <a:r>
              <a:rPr lang="cs-CZ" sz="1600" b="1" dirty="0">
                <a:latin typeface="+mj-lt"/>
              </a:rPr>
              <a:t>1. listopadu</a:t>
            </a:r>
            <a:r>
              <a:rPr lang="cs-CZ" sz="1600" dirty="0">
                <a:latin typeface="+mj-lt"/>
              </a:rPr>
              <a:t/>
            </a:r>
            <a:br>
              <a:rPr lang="cs-CZ" sz="1600" dirty="0">
                <a:latin typeface="+mj-lt"/>
              </a:rPr>
            </a:br>
            <a:r>
              <a:rPr lang="cs-CZ" sz="1600" dirty="0">
                <a:latin typeface="+mj-lt"/>
              </a:rPr>
              <a:t>Pro akademiky, vědce a doktorandy aktivní ve společenském dění.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5420" y="-41349"/>
            <a:ext cx="7360005" cy="914095"/>
          </a:xfrm>
          <a:prstGeom prst="rect">
            <a:avLst/>
          </a:prstGeom>
        </p:spPr>
        <p:txBody>
          <a:bodyPr vert="horz" wrap="square" lIns="0" tIns="547115" rIns="0" bIns="0" rtlCol="0">
            <a:spAutoFit/>
          </a:bodyPr>
          <a:lstStyle/>
          <a:p>
            <a:pPr marL="1100455">
              <a:lnSpc>
                <a:spcPct val="100000"/>
              </a:lnSpc>
              <a:spcBef>
                <a:spcPts val="135"/>
              </a:spcBef>
            </a:pPr>
            <a:r>
              <a:rPr sz="2400" b="0" dirty="0">
                <a:solidFill>
                  <a:srgbClr val="C00000"/>
                </a:solidFill>
                <a:latin typeface="Calibri"/>
                <a:cs typeface="Calibri"/>
              </a:rPr>
              <a:t>Studentské</a:t>
            </a:r>
            <a:r>
              <a:rPr sz="2400" b="0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C00000"/>
                </a:solidFill>
                <a:latin typeface="Calibri"/>
                <a:cs typeface="Calibri"/>
              </a:rPr>
              <a:t>stipendium</a:t>
            </a:r>
            <a:r>
              <a:rPr sz="2400" b="0" spc="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C00000"/>
                </a:solidFill>
                <a:latin typeface="Calibri"/>
                <a:cs typeface="Calibri"/>
              </a:rPr>
              <a:t>do</a:t>
            </a:r>
            <a:r>
              <a:rPr sz="2400" b="0" spc="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cs-CZ" sz="2400" b="0" spc="-25" dirty="0">
                <a:solidFill>
                  <a:srgbClr val="C00000"/>
                </a:solidFill>
                <a:latin typeface="Calibri"/>
                <a:cs typeface="Calibri"/>
              </a:rPr>
              <a:t>V4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2150" y="1149350"/>
            <a:ext cx="655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+mj-lt"/>
              </a:rPr>
              <a:t>Stipendia </a:t>
            </a:r>
            <a:r>
              <a:rPr lang="cs-CZ" b="1" dirty="0" err="1">
                <a:latin typeface="+mj-lt"/>
              </a:rPr>
              <a:t>Visegrad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Fellowship</a:t>
            </a:r>
            <a:r>
              <a:rPr lang="cs-CZ" b="1" dirty="0">
                <a:latin typeface="+mj-lt"/>
              </a:rPr>
              <a:t> Program – Maďarsko, Polsko, Slovensko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Mezinárodní visegrádský fond nabízí v rámci programu </a:t>
            </a:r>
            <a:r>
              <a:rPr lang="cs-CZ" i="1" dirty="0" err="1">
                <a:latin typeface="+mj-lt"/>
              </a:rPr>
              <a:t>Visegrad</a:t>
            </a:r>
            <a:r>
              <a:rPr lang="cs-CZ" i="1" dirty="0">
                <a:latin typeface="+mj-lt"/>
              </a:rPr>
              <a:t> </a:t>
            </a:r>
            <a:r>
              <a:rPr lang="cs-CZ" i="1" dirty="0" err="1">
                <a:latin typeface="+mj-lt"/>
              </a:rPr>
              <a:t>Fellowship</a:t>
            </a:r>
            <a:r>
              <a:rPr lang="cs-CZ" i="1" dirty="0">
                <a:latin typeface="+mj-lt"/>
              </a:rPr>
              <a:t> Program </a:t>
            </a:r>
            <a:r>
              <a:rPr lang="cs-CZ" dirty="0">
                <a:latin typeface="+mj-lt"/>
              </a:rPr>
              <a:t>stipendia pro přednášející a výzkumné pracovníky k </a:t>
            </a:r>
            <a:r>
              <a:rPr lang="cs-CZ" b="1" dirty="0">
                <a:latin typeface="+mj-lt"/>
              </a:rPr>
              <a:t>realizaci krátkých pobytů v zemích V4.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Stipendium je možné využít pro práci na konkrétním výzkumném projektu, přednáškovou činnost na úrovni VŠ, archivní bádání a studium v knihovnách.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Žádosti o stipendium se podávají elektronicky přes portál </a:t>
            </a:r>
            <a:r>
              <a:rPr lang="cs-CZ" b="1" dirty="0">
                <a:latin typeface="+mj-lt"/>
                <a:hlinkClick r:id="rId3"/>
              </a:rPr>
              <a:t>My </a:t>
            </a:r>
            <a:r>
              <a:rPr lang="cs-CZ" b="1" dirty="0" err="1">
                <a:latin typeface="+mj-lt"/>
                <a:hlinkClick r:id="rId3"/>
              </a:rPr>
              <a:t>Visegrad</a:t>
            </a:r>
            <a:r>
              <a:rPr lang="cs-CZ" dirty="0">
                <a:latin typeface="+mj-lt"/>
              </a:rPr>
              <a:t>.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Termín pro podání žádostí: </a:t>
            </a:r>
            <a:r>
              <a:rPr lang="cs-CZ" b="1" dirty="0">
                <a:latin typeface="+mj-lt"/>
              </a:rPr>
              <a:t>leden–červen </a:t>
            </a:r>
            <a:r>
              <a:rPr lang="cs-CZ" dirty="0">
                <a:latin typeface="+mj-lt"/>
              </a:rPr>
              <a:t>&amp; </a:t>
            </a:r>
            <a:r>
              <a:rPr lang="cs-CZ" b="1" dirty="0">
                <a:latin typeface="+mj-lt"/>
              </a:rPr>
              <a:t>srpen–listopad</a:t>
            </a:r>
            <a:r>
              <a:rPr lang="cs-CZ" dirty="0">
                <a:latin typeface="+mj-l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Žádost je nutné podat </a:t>
            </a:r>
            <a:r>
              <a:rPr lang="cs-CZ" b="1" dirty="0">
                <a:latin typeface="+mj-lt"/>
              </a:rPr>
              <a:t>nejméně 30 dní před</a:t>
            </a:r>
            <a:r>
              <a:rPr lang="cs-CZ" dirty="0">
                <a:latin typeface="+mj-lt"/>
              </a:rPr>
              <a:t> plánovaným začátkem pobytu.</a:t>
            </a:r>
            <a:br>
              <a:rPr lang="cs-CZ" dirty="0">
                <a:latin typeface="+mj-lt"/>
              </a:rPr>
            </a:br>
            <a:r>
              <a:rPr lang="cs-CZ" dirty="0">
                <a:latin typeface="+mj-lt"/>
              </a:rPr>
              <a:t>Bližší informace: stručně v přehledu ve </a:t>
            </a:r>
            <a:r>
              <a:rPr lang="cs-CZ" b="1" dirty="0">
                <a:latin typeface="+mj-lt"/>
                <a:hlinkClick r:id="rId4"/>
              </a:rPr>
              <a:t>vyhledávači stipendií AIA</a:t>
            </a:r>
            <a:r>
              <a:rPr lang="cs-CZ" dirty="0">
                <a:latin typeface="+mj-lt"/>
              </a:rPr>
              <a:t>, podrobně na stránkách </a:t>
            </a:r>
            <a:r>
              <a:rPr lang="cs-CZ" b="1" dirty="0">
                <a:latin typeface="+mj-lt"/>
                <a:hlinkClick r:id="rId5"/>
              </a:rPr>
              <a:t>Mezinárodního visegrádského fondu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1026" name="Picture 2" descr="https://ec.cuni.cz/EC-46-version1-visegrad_fu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96800"/>
            <a:ext cx="1819275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2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3550" y="158750"/>
            <a:ext cx="7360005" cy="921790"/>
          </a:xfrm>
          <a:prstGeom prst="rect">
            <a:avLst/>
          </a:prstGeom>
        </p:spPr>
        <p:txBody>
          <a:bodyPr vert="horz" wrap="square" lIns="0" tIns="547115" rIns="0" bIns="0" rtlCol="0">
            <a:spAutoFit/>
          </a:bodyPr>
          <a:lstStyle/>
          <a:p>
            <a:pPr marL="1100455">
              <a:lnSpc>
                <a:spcPct val="100000"/>
              </a:lnSpc>
              <a:spcBef>
                <a:spcPts val="135"/>
              </a:spcBef>
            </a:pPr>
            <a:r>
              <a:rPr lang="cs-CZ" sz="2400" b="0" dirty="0" err="1">
                <a:solidFill>
                  <a:srgbClr val="C00000"/>
                </a:solidFill>
              </a:rPr>
              <a:t>Vysegrad</a:t>
            </a:r>
            <a:r>
              <a:rPr lang="cs-CZ" sz="2400" b="0" dirty="0">
                <a:solidFill>
                  <a:srgbClr val="C00000"/>
                </a:solidFill>
              </a:rPr>
              <a:t>-Taiwan </a:t>
            </a:r>
            <a:r>
              <a:rPr lang="cs-CZ" sz="2400" b="0" dirty="0" err="1">
                <a:solidFill>
                  <a:srgbClr val="C00000"/>
                </a:solidFill>
              </a:rPr>
              <a:t>scholarship</a:t>
            </a:r>
            <a:endParaRPr sz="2400" b="0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2150" y="1301750"/>
            <a:ext cx="6324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Program je provozován a financován Ministerstvem pro vědu a technologii Tchaj-wanu.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Cílem je usnadnění akademické výměny prostřednictvím podpory Ph.D. a post-doktorských výzkumníků ze zemí V4, kteří zamýšlí provádět výzkum na Tchaj-wanu.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 Podporu mobility tchajwanských vědců do regionu V4 provozuje tchajwanská strana.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Stipendium se poskytuje na období 2 semestrů s možností opakovaného uplatnění (max. podpora jsou 4 semestry)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cs-CZ" sz="1600" dirty="0">
                <a:latin typeface="+mj-lt"/>
              </a:rPr>
              <a:t>Výše stipendia je 750 EUR/měsíc (Ph.D.) nebo 1000 EUR/měsíc (post-doc) + 800 EUR jako jednorázový cestovní grant</a:t>
            </a:r>
          </a:p>
          <a:p>
            <a:pPr lvl="2"/>
            <a:endParaRPr lang="cs-CZ" sz="1600" dirty="0">
              <a:latin typeface="+mj-lt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cs-CZ" sz="1600" b="1" dirty="0">
                <a:latin typeface="+mj-lt"/>
              </a:rPr>
              <a:t>Více informací naleznete </a:t>
            </a:r>
            <a:r>
              <a:rPr lang="cs-CZ" sz="1600" dirty="0">
                <a:latin typeface="+mj-lt"/>
                <a:hlinkClick r:id="rId3"/>
              </a:rPr>
              <a:t>zde</a:t>
            </a:r>
            <a:endParaRPr lang="cs-CZ" sz="1600" dirty="0">
              <a:latin typeface="+mj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762" y="5499101"/>
            <a:ext cx="2359388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6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2261</Words>
  <Application>Microsoft Office PowerPoint</Application>
  <PresentationFormat>Vlastní</PresentationFormat>
  <Paragraphs>373</Paragraphs>
  <Slides>31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2" baseType="lpstr">
      <vt:lpstr>Aptos</vt:lpstr>
      <vt:lpstr>Arial</vt:lpstr>
      <vt:lpstr>Arial Black</vt:lpstr>
      <vt:lpstr>Calibri</vt:lpstr>
      <vt:lpstr>Lucida Sans Unicode</vt:lpstr>
      <vt:lpstr>Microsoft Sans Serif</vt:lpstr>
      <vt:lpstr>Symbol</vt:lpstr>
      <vt:lpstr>Tahoma</vt:lpstr>
      <vt:lpstr>Times New Roman</vt:lpstr>
      <vt:lpstr>Wingdings</vt:lpstr>
      <vt:lpstr>Office Theme</vt:lpstr>
      <vt:lpstr>Možnosti mobilit pro PhD studenty</vt:lpstr>
      <vt:lpstr>Stipendijní možnosti OMVI</vt:lpstr>
      <vt:lpstr>Výběrové řízení na mobility</vt:lpstr>
      <vt:lpstr>PhD praktické stáže a výzkumné pobyty</vt:lpstr>
      <vt:lpstr>PhD konference a krátkodobé pobyty</vt:lpstr>
      <vt:lpstr>Akademická informační agentura</vt:lpstr>
      <vt:lpstr>Studentské stipendium do USA</vt:lpstr>
      <vt:lpstr>Studentské stipendium do V4</vt:lpstr>
      <vt:lpstr>Vysegrad-Taiwan scholarship</vt:lpstr>
      <vt:lpstr>Studentské stipendium Singapur</vt:lpstr>
      <vt:lpstr>Studentské stipendium do Finska</vt:lpstr>
      <vt:lpstr>Stipendia udělovaná na základě mezinárodních smluv</vt:lpstr>
      <vt:lpstr>Stipendia udělovaná na základě mezinárodních smluv</vt:lpstr>
      <vt:lpstr>Obecně o stipendijní nabídce – Německo &amp; Švýcarsko</vt:lpstr>
      <vt:lpstr>Stipendia BTHA – přehled pro rok 2026/2027</vt:lpstr>
      <vt:lpstr>Německá akademická výměnná služba</vt:lpstr>
      <vt:lpstr>STIPENDIJNÍ NABÍDKY DAAD Výzkumná stipendia pro</vt:lpstr>
      <vt:lpstr>STIPENDIJNÍ NABÍDKY DAAD</vt:lpstr>
      <vt:lpstr>Prezentace aplikace PowerPoint</vt:lpstr>
      <vt:lpstr>Prezentace aplikace PowerPoint</vt:lpstr>
      <vt:lpstr>CEEPUS</vt:lpstr>
      <vt:lpstr>Prezentace aplikace PowerPoint</vt:lpstr>
      <vt:lpstr>STIPENDIUM</vt:lpstr>
      <vt:lpstr>TERMÍNY PRO PODÁVÁNÍ PŘIHLÁŠEK</vt:lpstr>
      <vt:lpstr>Prezentace aplikace PowerPoint</vt:lpstr>
      <vt:lpstr>Prezentace aplikace PowerPoint</vt:lpstr>
      <vt:lpstr>Typy aktivit Erasmus+</vt:lpstr>
      <vt:lpstr>Prezentace aplikace PowerPoint</vt:lpstr>
      <vt:lpstr>Blended Intensive Programme</vt:lpstr>
      <vt:lpstr>Erasmus+ kreditová mobilita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David Sís</cp:lastModifiedBy>
  <cp:revision>35</cp:revision>
  <dcterms:created xsi:type="dcterms:W3CDTF">2024-11-08T09:26:43Z</dcterms:created>
  <dcterms:modified xsi:type="dcterms:W3CDTF">2026-05-18T08:45:00Z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2024-11-08T00:00:00Z</vt:filetime>
  </property>
  <property fmtid="{D5CDD505-2E9C-101B-9397-08002B2CF9AE}" pid="5" name="Producer">
    <vt:lpwstr>Microsoft® PowerPoint® 2016</vt:lpwstr>
  </property>
</Properties>
</file>