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2"/>
  </p:notesMasterIdLst>
  <p:sldIdLst>
    <p:sldId id="256" r:id="rId2"/>
    <p:sldId id="285" r:id="rId3"/>
    <p:sldId id="287" r:id="rId4"/>
    <p:sldId id="284" r:id="rId5"/>
    <p:sldId id="286" r:id="rId6"/>
    <p:sldId id="289" r:id="rId7"/>
    <p:sldId id="290" r:id="rId8"/>
    <p:sldId id="291" r:id="rId9"/>
    <p:sldId id="292" r:id="rId10"/>
    <p:sldId id="283" r:id="rId11"/>
  </p:sldIdLst>
  <p:sldSz cx="12192000" cy="6858000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E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404" autoAdjust="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A00D21-17A1-4D49-98D4-5F7685624F7A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918C8-B254-4BA6-8BE3-26AC508219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9359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ál 2"/>
          <p:cNvSpPr/>
          <p:nvPr/>
        </p:nvSpPr>
        <p:spPr>
          <a:xfrm>
            <a:off x="919163" y="468313"/>
            <a:ext cx="5921375" cy="59213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1825" y="5503863"/>
            <a:ext cx="2395538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147175" y="330200"/>
            <a:ext cx="2601913" cy="1250950"/>
          </a:xfrm>
          <a:prstGeom prst="rect">
            <a:avLst/>
          </a:prstGeom>
        </p:spPr>
        <p:txBody>
          <a:bodyPr anchor="t" anchorCtr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1DA2250-5AE9-4C8F-994C-C1939D814F79}" type="datetimeFigureOut">
              <a:rPr lang="cs-CZ"/>
              <a:pPr>
                <a:defRPr/>
              </a:pPr>
              <a:t>08.04.2026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213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4425" y="5881688"/>
            <a:ext cx="18494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85820" y="1702857"/>
            <a:ext cx="5405971" cy="82391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85821" y="2526771"/>
            <a:ext cx="5405970" cy="3628496"/>
          </a:xfrm>
          <a:prstGeom prst="rect">
            <a:avLst/>
          </a:prstGeom>
        </p:spPr>
        <p:txBody>
          <a:bodyPr lIns="0" tIns="0" rIns="0" bIns="0" anchor="t" anchorCtr="0"/>
          <a:lstStyle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451601" y="1702859"/>
            <a:ext cx="5297488" cy="823912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63263" cy="1134534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Zástupný symbol pro obsah 3"/>
          <p:cNvSpPr>
            <a:spLocks noGrp="1"/>
          </p:cNvSpPr>
          <p:nvPr>
            <p:ph sz="half" idx="15"/>
          </p:nvPr>
        </p:nvSpPr>
        <p:spPr>
          <a:xfrm>
            <a:off x="6451601" y="2526771"/>
            <a:ext cx="5297488" cy="3628496"/>
          </a:xfrm>
          <a:prstGeom prst="rect">
            <a:avLst/>
          </a:prstGeom>
        </p:spPr>
        <p:txBody>
          <a:bodyPr lIns="0" tIns="0" rIns="0" bIns="0" anchor="t" anchorCtr="0"/>
          <a:lstStyle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6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7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E90E7BD-AC97-4248-AFB1-215C66E5C93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1633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4425" y="5881688"/>
            <a:ext cx="18494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ástupný symbol pro graf 9"/>
          <p:cNvSpPr>
            <a:spLocks noGrp="1"/>
          </p:cNvSpPr>
          <p:nvPr>
            <p:ph type="chart" sz="quarter" idx="13"/>
          </p:nvPr>
        </p:nvSpPr>
        <p:spPr>
          <a:xfrm>
            <a:off x="885825" y="1447800"/>
            <a:ext cx="5410200" cy="4600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 smtClean="0"/>
              <a:t>Kliknutím na ikonu přidáte graf.</a:t>
            </a:r>
            <a:endParaRPr lang="cs-CZ" noProof="0"/>
          </a:p>
        </p:txBody>
      </p:sp>
      <p:sp>
        <p:nvSpPr>
          <p:cNvPr id="11" name="Zástupný symbol pro graf 9"/>
          <p:cNvSpPr>
            <a:spLocks noGrp="1"/>
          </p:cNvSpPr>
          <p:nvPr>
            <p:ph type="chart" sz="quarter" idx="14"/>
          </p:nvPr>
        </p:nvSpPr>
        <p:spPr>
          <a:xfrm>
            <a:off x="6524625" y="1447800"/>
            <a:ext cx="5224464" cy="4600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 smtClean="0"/>
              <a:t>Kliknutím na ikonu přidáte graf.</a:t>
            </a:r>
            <a:endParaRPr lang="cs-CZ" noProof="0"/>
          </a:p>
        </p:txBody>
      </p:sp>
      <p:sp>
        <p:nvSpPr>
          <p:cNvPr id="12" name="Zástupný symbol pro text 17"/>
          <p:cNvSpPr>
            <a:spLocks noGrp="1"/>
          </p:cNvSpPr>
          <p:nvPr>
            <p:ph type="body" sz="quarter" idx="15"/>
          </p:nvPr>
        </p:nvSpPr>
        <p:spPr>
          <a:xfrm>
            <a:off x="885825" y="419101"/>
            <a:ext cx="10863264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6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7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E9191B3-254E-4AF1-9A3C-42F1183D517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86781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46196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207414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ánk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46196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560068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4425" y="5881688"/>
            <a:ext cx="18494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ástupný symbol pro obrázek 11"/>
          <p:cNvSpPr>
            <a:spLocks noGrp="1"/>
          </p:cNvSpPr>
          <p:nvPr>
            <p:ph type="pic" sz="quarter" idx="13"/>
          </p:nvPr>
        </p:nvSpPr>
        <p:spPr>
          <a:xfrm>
            <a:off x="885823" y="1343025"/>
            <a:ext cx="5772152" cy="4772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  <p:sp>
        <p:nvSpPr>
          <p:cNvPr id="14" name="Zástupný symbol pro obrázek 13"/>
          <p:cNvSpPr>
            <a:spLocks noGrp="1"/>
          </p:cNvSpPr>
          <p:nvPr>
            <p:ph type="pic" sz="quarter" idx="14"/>
          </p:nvPr>
        </p:nvSpPr>
        <p:spPr>
          <a:xfrm>
            <a:off x="6810375" y="1343025"/>
            <a:ext cx="4938713" cy="223837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  <p:sp>
        <p:nvSpPr>
          <p:cNvPr id="15" name="Zástupný symbol pro obrázek 13"/>
          <p:cNvSpPr>
            <a:spLocks noGrp="1"/>
          </p:cNvSpPr>
          <p:nvPr>
            <p:ph type="pic" sz="quarter" idx="15"/>
          </p:nvPr>
        </p:nvSpPr>
        <p:spPr>
          <a:xfrm>
            <a:off x="6810374" y="3767137"/>
            <a:ext cx="3476626" cy="23479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 smtClean="0"/>
              <a:t>Kliknutím na ikonu přidáte obrázek.</a:t>
            </a:r>
            <a:endParaRPr lang="cs-CZ" noProof="0" dirty="0"/>
          </a:p>
        </p:txBody>
      </p:sp>
      <p:sp>
        <p:nvSpPr>
          <p:cNvPr id="16" name="Zástupný symbol pro text 17"/>
          <p:cNvSpPr>
            <a:spLocks noGrp="1"/>
          </p:cNvSpPr>
          <p:nvPr>
            <p:ph type="body" sz="quarter" idx="16"/>
          </p:nvPr>
        </p:nvSpPr>
        <p:spPr>
          <a:xfrm>
            <a:off x="885825" y="419101"/>
            <a:ext cx="10863263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7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8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B24A7B9-4967-4C6D-ABD5-951C173542E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97603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1825" y="5503863"/>
            <a:ext cx="2395538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Zástupný symbol pro text 17"/>
          <p:cNvSpPr>
            <a:spLocks noGrp="1"/>
          </p:cNvSpPr>
          <p:nvPr>
            <p:ph type="body" sz="quarter" idx="15"/>
          </p:nvPr>
        </p:nvSpPr>
        <p:spPr>
          <a:xfrm>
            <a:off x="885825" y="1543050"/>
            <a:ext cx="10863263" cy="3960442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124019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83267" y="1125539"/>
            <a:ext cx="9328151" cy="77787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83267" y="2133601"/>
            <a:ext cx="9999133" cy="3992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72033" y="260350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r>
              <a:rPr lang="cs-CZ"/>
              <a:t> </a:t>
            </a:r>
            <a:fld id="{A0355E79-45B2-4488-85F2-EAFD3A9C21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751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46196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919163" y="468313"/>
            <a:ext cx="5921375" cy="59213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91663" y="5503863"/>
            <a:ext cx="2408237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147175" y="330200"/>
            <a:ext cx="2743200" cy="1250950"/>
          </a:xfrm>
          <a:prstGeom prst="rect">
            <a:avLst/>
          </a:prstGeom>
        </p:spPr>
        <p:txBody>
          <a:bodyPr anchor="t" anchorCtr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A9F8886-6A4C-417A-B5CA-232EFD11FF2A}" type="datetimeFigureOut">
              <a:rPr lang="cs-CZ"/>
              <a:pPr>
                <a:defRPr/>
              </a:pPr>
              <a:t>08.04.2026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6782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4425" y="5881688"/>
            <a:ext cx="18494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4972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zápa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14038" y="5889625"/>
            <a:ext cx="1144587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5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6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EB842BF-D590-438C-A91F-CFC9FF5781A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5414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4425" y="5881688"/>
            <a:ext cx="18494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5824" y="1169986"/>
            <a:ext cx="10863264" cy="5014913"/>
          </a:xfrm>
          <a:prstGeom prst="rect">
            <a:avLst/>
          </a:prstGeom>
        </p:spPr>
        <p:txBody>
          <a:bodyPr lIns="0" tIns="0" rIns="0" bIns="0"/>
          <a:lstStyle>
            <a:lvl2pPr marL="6858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●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63263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5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6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7AD5153-D8C4-4CD0-A9E0-D74861EFD82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05595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4425" y="5881688"/>
            <a:ext cx="18494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5"/>
          </p:nvPr>
        </p:nvSpPr>
        <p:spPr>
          <a:xfrm>
            <a:off x="885823" y="1193099"/>
            <a:ext cx="10934700" cy="501491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6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7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F72BE74-703A-4306-B6E1-EA6C19F465A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8073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4425" y="5881688"/>
            <a:ext cx="18494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sz="quarter" idx="16"/>
          </p:nvPr>
        </p:nvSpPr>
        <p:spPr>
          <a:xfrm>
            <a:off x="885825" y="1219200"/>
            <a:ext cx="10934700" cy="49895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7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8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81B52A9-528F-4CAB-BAF8-45A9D829AEC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8073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4425" y="5881688"/>
            <a:ext cx="18494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Zástupný symbol pro obsah 2"/>
          <p:cNvSpPr>
            <a:spLocks noGrp="1"/>
          </p:cNvSpPr>
          <p:nvPr>
            <p:ph idx="1"/>
          </p:nvPr>
        </p:nvSpPr>
        <p:spPr>
          <a:xfrm>
            <a:off x="885824" y="1169986"/>
            <a:ext cx="6667501" cy="5014913"/>
          </a:xfrm>
          <a:prstGeom prst="rect">
            <a:avLst/>
          </a:prstGeom>
        </p:spPr>
        <p:txBody>
          <a:bodyPr lIns="0" tIns="0" rIns="0" bIns="0"/>
          <a:lstStyle>
            <a:lvl2pPr marL="6858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●"/>
              <a:defRPr/>
            </a:lvl2pPr>
            <a:lvl3pPr marL="11430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4" name="Zástupný symbol pro obrázek 2"/>
          <p:cNvSpPr>
            <a:spLocks noGrp="1"/>
          </p:cNvSpPr>
          <p:nvPr>
            <p:ph type="pic" idx="13"/>
          </p:nvPr>
        </p:nvSpPr>
        <p:spPr>
          <a:xfrm>
            <a:off x="7820025" y="1169986"/>
            <a:ext cx="4000499" cy="5014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  <p:sp>
        <p:nvSpPr>
          <p:cNvPr id="17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5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6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3B539D0-B012-4814-9AAA-5DF29FE78BC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0810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4425" y="5881688"/>
            <a:ext cx="1849438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85822" y="1200150"/>
            <a:ext cx="5362577" cy="4703017"/>
          </a:xfrm>
          <a:prstGeom prst="rect">
            <a:avLst/>
          </a:prstGeom>
        </p:spPr>
        <p:txBody>
          <a:bodyPr lIns="0" tIns="0" rIns="0" bIns="0"/>
          <a:lstStyle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/>
          </p:nvPr>
        </p:nvSpPr>
        <p:spPr>
          <a:xfrm>
            <a:off x="885825" y="419101"/>
            <a:ext cx="10863263" cy="619125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Zástupný symbol pro obsah 2"/>
          <p:cNvSpPr>
            <a:spLocks noGrp="1"/>
          </p:cNvSpPr>
          <p:nvPr>
            <p:ph sz="half" idx="15"/>
          </p:nvPr>
        </p:nvSpPr>
        <p:spPr>
          <a:xfrm>
            <a:off x="6510867" y="1200150"/>
            <a:ext cx="5238221" cy="4703018"/>
          </a:xfrm>
          <a:prstGeom prst="rect">
            <a:avLst/>
          </a:prstGeom>
        </p:spPr>
        <p:txBody>
          <a:bodyPr lIns="0" tIns="0" rIns="0" bIns="0"/>
          <a:lstStyle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6"/>
          </p:nvPr>
        </p:nvSpPr>
        <p:spPr>
          <a:xfrm>
            <a:off x="2076450" y="6300788"/>
            <a:ext cx="607695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7"/>
          </p:nvPr>
        </p:nvSpPr>
        <p:spPr>
          <a:xfrm>
            <a:off x="885825" y="6300788"/>
            <a:ext cx="104775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EFF048B-18C8-493F-A02E-06F8A7D08E4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8071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46196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algn="l" rtl="0" eaLnBrk="1" fontAlgn="base" hangingPunct="1">
        <a:spcBef>
          <a:spcPts val="100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ts val="500"/>
        </a:spcBef>
        <a:spcAft>
          <a:spcPct val="0"/>
        </a:spcAft>
        <a:buClr>
          <a:schemeClr val="tx2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ts val="500"/>
        </a:spcBef>
        <a:spcAft>
          <a:spcPct val="0"/>
        </a:spcAft>
        <a:buClr>
          <a:schemeClr val="tx2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ts val="500"/>
        </a:spcBef>
        <a:spcAft>
          <a:spcPct val="0"/>
        </a:spcAft>
        <a:buClr>
          <a:schemeClr val="tx2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ts val="500"/>
        </a:spcBef>
        <a:spcAft>
          <a:spcPct val="0"/>
        </a:spcAft>
        <a:buClr>
          <a:schemeClr val="tx2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david.sis@mendelu.cz" TargetMode="Externa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arie.balkova@mendelu.cz" TargetMode="External"/><Relationship Id="rId2" Type="http://schemas.openxmlformats.org/officeDocument/2006/relationships/hyperlink" Target="mailto:xsis@mendelu.cz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david.sis@mendelu.cz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5"/>
          <p:cNvSpPr>
            <a:spLocks noGrp="1"/>
          </p:cNvSpPr>
          <p:nvPr>
            <p:ph type="ctrTitle"/>
          </p:nvPr>
        </p:nvSpPr>
        <p:spPr bwMode="auto">
          <a:xfrm>
            <a:off x="919163" y="1581150"/>
            <a:ext cx="9748837" cy="3922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tIns="45720" bIns="45720" numCol="1" compatLnSpc="1">
            <a:prstTxWarp prst="textNoShape">
              <a:avLst/>
            </a:prstTxWarp>
          </a:bodyPr>
          <a:lstStyle/>
          <a:p>
            <a:r>
              <a:rPr lang="cs-CZ" altLang="cs-CZ" dirty="0" smtClean="0"/>
              <a:t>Jak na uznání předmětů ze zahraničí?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505050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505050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505050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505050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50505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0505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0505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0505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0505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400" smtClean="0">
                <a:solidFill>
                  <a:schemeClr val="bg1"/>
                </a:solidFill>
              </a:rPr>
              <a:t>page </a:t>
            </a:r>
            <a:fld id="{6AC79C71-E7FC-43ED-A290-FFFD22B7D00D}" type="slidenum">
              <a:rPr lang="cs-CZ" altLang="cs-CZ" sz="1400" smtClean="0">
                <a:solidFill>
                  <a:schemeClr val="bg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cs-CZ" altLang="cs-CZ" sz="1400" smtClean="0">
              <a:solidFill>
                <a:schemeClr val="bg1"/>
              </a:solidFill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>
                <a:solidFill>
                  <a:schemeClr val="tx1"/>
                </a:solidFill>
              </a:rPr>
              <a:t>Kontakt: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857376"/>
            <a:ext cx="9999133" cy="3992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dirty="0" smtClean="0"/>
              <a:t>David </a:t>
            </a:r>
            <a:r>
              <a:rPr lang="cs-CZ" altLang="cs-CZ" dirty="0" err="1" smtClean="0"/>
              <a:t>Sís</a:t>
            </a:r>
            <a:endParaRPr lang="cs-CZ" altLang="cs-CZ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dirty="0" smtClean="0"/>
              <a:t>International Relations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dirty="0" smtClean="0"/>
              <a:t>Zemědělská 3/ 613 00 Brno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dirty="0" smtClean="0"/>
              <a:t>Czech Republic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dirty="0" err="1" smtClean="0"/>
              <a:t>Phone</a:t>
            </a:r>
            <a:r>
              <a:rPr lang="cs-CZ" altLang="cs-CZ" dirty="0" smtClean="0"/>
              <a:t> +420 545 134 007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dirty="0">
                <a:hlinkClick r:id="rId2"/>
              </a:rPr>
              <a:t>d</a:t>
            </a:r>
            <a:r>
              <a:rPr lang="cs-CZ" altLang="cs-CZ" dirty="0" smtClean="0">
                <a:hlinkClick r:id="rId2"/>
              </a:rPr>
              <a:t>avid.sis@mendelu.cz</a:t>
            </a:r>
            <a:endParaRPr lang="cs-CZ" altLang="cs-CZ" dirty="0" smtClean="0"/>
          </a:p>
          <a:p>
            <a:pPr>
              <a:lnSpc>
                <a:spcPct val="90000"/>
              </a:lnSpc>
            </a:pPr>
            <a:r>
              <a:rPr lang="cs-CZ" altLang="cs-CZ" dirty="0"/>
              <a:t>https://www.ldf.mendelu.cz/en/</a:t>
            </a: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0898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Doplňující neformální informace k Erasmus+ již pro vybrané studenty</a:t>
            </a:r>
            <a:endParaRPr lang="cs-CZ" dirty="0"/>
          </a:p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906087" y="1546167"/>
            <a:ext cx="955132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Vážení studenti,</a:t>
            </a:r>
          </a:p>
          <a:p>
            <a:r>
              <a:rPr lang="cs-CZ" dirty="0"/>
              <a:t>t</a:t>
            </a:r>
            <a:r>
              <a:rPr lang="cs-CZ" dirty="0" smtClean="0"/>
              <a:t>ato prezentace je neformální a slouží pouze k lepší orientaci v požadavcích na LDF k předmětům ze zahraničí.</a:t>
            </a:r>
          </a:p>
          <a:p>
            <a:r>
              <a:rPr lang="cs-CZ" dirty="0" smtClean="0"/>
              <a:t>Oficiální postup naleznete na rektorátních stránkách (stejný pro všechny studenty MENDELU v Brně</a:t>
            </a:r>
            <a:r>
              <a:rPr lang="cs-CZ" dirty="0"/>
              <a:t>) zde: </a:t>
            </a:r>
            <a:r>
              <a:rPr lang="cs-CZ" dirty="0"/>
              <a:t>https://international.mendelu.cz/studijni-pobyty/erasmus/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u="sng" dirty="0" err="1" smtClean="0"/>
              <a:t>Tech</a:t>
            </a:r>
            <a:r>
              <a:rPr lang="cs-CZ" u="sng" dirty="0" smtClean="0"/>
              <a:t>. </a:t>
            </a:r>
            <a:r>
              <a:rPr lang="cs-CZ" u="sng" dirty="0" err="1"/>
              <a:t>i</a:t>
            </a:r>
            <a:r>
              <a:rPr lang="cs-CZ" u="sng" dirty="0" err="1" smtClean="0"/>
              <a:t>nfo</a:t>
            </a:r>
            <a:r>
              <a:rPr lang="cs-CZ" u="sng" dirty="0" smtClean="0"/>
              <a:t> na úvod</a:t>
            </a:r>
            <a:r>
              <a:rPr lang="cs-CZ" u="sng" dirty="0" smtClean="0">
                <a:sym typeface="Wingdings" panose="05000000000000000000" pitchFamily="2" charset="2"/>
              </a:rPr>
              <a:t></a:t>
            </a:r>
            <a:endParaRPr lang="cs-CZ" u="sng" dirty="0" smtClean="0"/>
          </a:p>
          <a:p>
            <a:r>
              <a:rPr lang="cs-CZ" dirty="0" err="1" smtClean="0"/>
              <a:t>Institutional</a:t>
            </a:r>
            <a:r>
              <a:rPr lang="cs-CZ" dirty="0" smtClean="0"/>
              <a:t> </a:t>
            </a:r>
            <a:r>
              <a:rPr lang="cs-CZ" dirty="0" err="1" smtClean="0"/>
              <a:t>Coordinator</a:t>
            </a:r>
            <a:r>
              <a:rPr lang="cs-CZ" dirty="0" smtClean="0"/>
              <a:t> za </a:t>
            </a:r>
            <a:r>
              <a:rPr lang="cs-CZ" dirty="0"/>
              <a:t>MENDELU je </a:t>
            </a:r>
            <a:r>
              <a:rPr lang="cs-CZ" dirty="0" smtClean="0"/>
              <a:t>Mgr. Lenka </a:t>
            </a:r>
            <a:r>
              <a:rPr lang="cs-CZ" dirty="0" err="1" smtClean="0"/>
              <a:t>Vivas</a:t>
            </a:r>
            <a:endParaRPr lang="cs-CZ" dirty="0" smtClean="0"/>
          </a:p>
          <a:p>
            <a:r>
              <a:rPr lang="cs-CZ" dirty="0" err="1" smtClean="0"/>
              <a:t>Departmental</a:t>
            </a:r>
            <a:r>
              <a:rPr lang="cs-CZ" dirty="0" smtClean="0"/>
              <a:t> </a:t>
            </a:r>
            <a:r>
              <a:rPr lang="cs-CZ" dirty="0" err="1" smtClean="0"/>
              <a:t>Coordinator</a:t>
            </a:r>
            <a:r>
              <a:rPr lang="cs-CZ" dirty="0" smtClean="0"/>
              <a:t> za LDF je paní proděkanka </a:t>
            </a:r>
            <a:r>
              <a:rPr lang="cs-CZ" dirty="0"/>
              <a:t>Ing. Marie Balková, Ph.D. </a:t>
            </a:r>
            <a:r>
              <a:rPr lang="cs-CZ" sz="1400" dirty="0" smtClean="0"/>
              <a:t>(</a:t>
            </a:r>
            <a:r>
              <a:rPr lang="cs-CZ" sz="1400" dirty="0" smtClean="0"/>
              <a:t>Do anglických formulářů můžete psát bez titulů.)</a:t>
            </a:r>
            <a:endParaRPr lang="cs-CZ" sz="1400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2457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err="1"/>
              <a:t>Learning</a:t>
            </a:r>
            <a:r>
              <a:rPr lang="cs-CZ" dirty="0"/>
              <a:t> </a:t>
            </a:r>
            <a:r>
              <a:rPr lang="cs-CZ" dirty="0" err="1" smtClean="0"/>
              <a:t>Agreement</a:t>
            </a:r>
            <a:r>
              <a:rPr lang="cs-CZ" dirty="0" smtClean="0"/>
              <a:t> – jak vyplnit?</a:t>
            </a:r>
            <a:endParaRPr lang="cs-CZ" dirty="0"/>
          </a:p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906087" y="1546167"/>
            <a:ext cx="95513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err="1" smtClean="0"/>
              <a:t>Contact</a:t>
            </a:r>
            <a:r>
              <a:rPr lang="cs-CZ" b="1" dirty="0" smtClean="0"/>
              <a:t> person </a:t>
            </a:r>
            <a:r>
              <a:rPr lang="cs-CZ" dirty="0" err="1" smtClean="0"/>
              <a:t>name</a:t>
            </a:r>
            <a:r>
              <a:rPr lang="cs-CZ" dirty="0" smtClean="0"/>
              <a:t>, email, </a:t>
            </a:r>
            <a:r>
              <a:rPr lang="cs-CZ" dirty="0" err="1" smtClean="0"/>
              <a:t>phone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 smtClean="0"/>
              <a:t>Mgr. Ing. David </a:t>
            </a:r>
            <a:r>
              <a:rPr lang="cs-CZ" dirty="0" err="1" smtClean="0"/>
              <a:t>Sís</a:t>
            </a:r>
            <a:r>
              <a:rPr lang="cs-CZ" dirty="0" smtClean="0"/>
              <a:t>, </a:t>
            </a:r>
            <a:r>
              <a:rPr lang="cs-CZ" dirty="0" smtClean="0">
                <a:hlinkClick r:id="rId2"/>
              </a:rPr>
              <a:t>xsis@mendelu.cz</a:t>
            </a:r>
            <a:r>
              <a:rPr lang="cs-CZ" dirty="0" smtClean="0"/>
              <a:t>, +420 545 134 007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err="1" smtClean="0"/>
              <a:t>Responsible</a:t>
            </a:r>
            <a:r>
              <a:rPr lang="cs-CZ" b="1" dirty="0" smtClean="0"/>
              <a:t> person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Sending</a:t>
            </a:r>
            <a:r>
              <a:rPr lang="cs-CZ" dirty="0" smtClean="0"/>
              <a:t> </a:t>
            </a:r>
            <a:r>
              <a:rPr lang="cs-CZ" dirty="0" err="1" smtClean="0"/>
              <a:t>Institution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/>
              <a:t>Ing. Marie Balková, Ph.D</a:t>
            </a:r>
            <a:r>
              <a:rPr lang="cs-CZ" dirty="0" smtClean="0"/>
              <a:t>.</a:t>
            </a:r>
          </a:p>
          <a:p>
            <a:r>
              <a:rPr lang="cs-CZ" dirty="0">
                <a:hlinkClick r:id="rId3"/>
              </a:rPr>
              <a:t>m</a:t>
            </a:r>
            <a:r>
              <a:rPr lang="cs-CZ" dirty="0" smtClean="0">
                <a:hlinkClick r:id="rId3"/>
              </a:rPr>
              <a:t>arie.balkova</a:t>
            </a:r>
            <a:r>
              <a:rPr lang="cs-CZ" dirty="0" smtClean="0">
                <a:hlinkClick r:id="rId3"/>
              </a:rPr>
              <a:t>@mendelu.cz</a:t>
            </a:r>
            <a:endParaRPr lang="cs-CZ" dirty="0" smtClean="0"/>
          </a:p>
          <a:p>
            <a:r>
              <a:rPr lang="cs-CZ" dirty="0" smtClean="0"/>
              <a:t>Vice-</a:t>
            </a:r>
            <a:r>
              <a:rPr lang="cs-CZ" dirty="0" err="1" smtClean="0"/>
              <a:t>dean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4695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err="1" smtClean="0"/>
              <a:t>Learning</a:t>
            </a:r>
            <a:r>
              <a:rPr lang="cs-CZ" dirty="0" smtClean="0"/>
              <a:t> </a:t>
            </a:r>
            <a:r>
              <a:rPr lang="cs-CZ" dirty="0" err="1" smtClean="0"/>
              <a:t>Agreement</a:t>
            </a:r>
            <a:r>
              <a:rPr lang="cs-CZ" dirty="0" smtClean="0"/>
              <a:t> – jak vyplnit?</a:t>
            </a: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459" y="3985368"/>
            <a:ext cx="8840434" cy="2162477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972589" y="1313411"/>
            <a:ext cx="99087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Můžete si uznat předměty ze zahraničí jako povinné, ale nemusíte.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Selským rozumem sami zhodnotíte podobnost a následně pošlete na </a:t>
            </a:r>
            <a:r>
              <a:rPr lang="cs-CZ" dirty="0" smtClean="0">
                <a:hlinkClick r:id="rId3"/>
              </a:rPr>
              <a:t>david.sis@mendelu.cz</a:t>
            </a:r>
            <a:r>
              <a:rPr lang="cs-CZ" dirty="0" smtClean="0"/>
              <a:t> e-mail nejlépe s jednou přílohou, kde budou po sobě následovat sylaby předmětu ze zahraničí a předmětu za který si jej chcete nechat uznat. Taktéž zašlete OLA nebo LA níže.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Důležité, aby v tabulce A bylo </a:t>
            </a:r>
            <a:r>
              <a:rPr lang="cs-CZ" b="1" dirty="0" smtClean="0"/>
              <a:t>celkový</a:t>
            </a:r>
            <a:r>
              <a:rPr lang="cs-CZ" dirty="0" smtClean="0"/>
              <a:t> </a:t>
            </a:r>
            <a:r>
              <a:rPr lang="cs-CZ" b="1" dirty="0" smtClean="0"/>
              <a:t>stejný</a:t>
            </a:r>
            <a:r>
              <a:rPr lang="cs-CZ" dirty="0" smtClean="0"/>
              <a:t> počet kreditů jako v tabulce B. (pokud v tabulce B končí kredity na 0,5, zaokrouhlujete nahoru na celou část kreditů)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případě, že si chcete uznat ze zahraničí předmět o jiné kreditové hodnotě, než je předmět na LDF, tak dané kredity přidáte/uberete u uznaných předmětů.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Místo </a:t>
            </a:r>
            <a:r>
              <a:rPr lang="cs-CZ" dirty="0"/>
              <a:t>U</a:t>
            </a:r>
            <a:r>
              <a:rPr lang="cs-CZ" dirty="0" smtClean="0"/>
              <a:t>znaný předmět 1 můžete psát v angličtině </a:t>
            </a:r>
            <a:r>
              <a:rPr lang="cs-CZ" dirty="0" err="1" smtClean="0"/>
              <a:t>Optional</a:t>
            </a:r>
            <a:r>
              <a:rPr lang="cs-CZ" dirty="0" smtClean="0"/>
              <a:t> </a:t>
            </a:r>
            <a:r>
              <a:rPr lang="cs-CZ" dirty="0" err="1" smtClean="0"/>
              <a:t>Course</a:t>
            </a:r>
            <a:r>
              <a:rPr lang="cs-CZ" dirty="0" smtClean="0"/>
              <a:t> 1,…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5132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err="1" smtClean="0"/>
              <a:t>Learning</a:t>
            </a:r>
            <a:r>
              <a:rPr lang="cs-CZ" dirty="0" smtClean="0"/>
              <a:t> </a:t>
            </a:r>
            <a:r>
              <a:rPr lang="cs-CZ" dirty="0" err="1" smtClean="0"/>
              <a:t>Agreement</a:t>
            </a:r>
            <a:r>
              <a:rPr lang="cs-CZ" dirty="0" smtClean="0"/>
              <a:t> – jak si vybírat předměty?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972589" y="1313411"/>
            <a:ext cx="99087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Můžete si uznat předměty ze zahraničí jako povinné, ale nemusíte.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Vždy se Vám uznají všechny kredity ze zahraničí, které si započítáváte mezi řádné předměty vašeho studia.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Podmínka Erasmus: získat minimálně 18 ECTS za semestr a 3 odborné předměty týkající se vašeho studia na LDF (nemusíte si je nechat uznat jako povinné, mohou se všechny uznat jako volitelné).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Předměty, které budete studovat v zahraničí si nepíšete do UIS. Do UIS si napíšete pouze předměty, u kterých si domluvíte individuální výuku (je to možnost).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Pokud si do UIS nebudete psát žádné předměty, zapíšete do semestru „předmět“ </a:t>
            </a:r>
            <a:r>
              <a:rPr lang="cs-CZ" b="1" dirty="0" smtClean="0"/>
              <a:t>ERSMS Erasmus</a:t>
            </a:r>
            <a:r>
              <a:rPr lang="cs-CZ" dirty="0" smtClean="0"/>
              <a:t>. Je to z důvodu, abyste se mohli zapsat do semestru ve kterém budete v zahraničí.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Pokud vyjíždíte opakovaně, podejte své studijní referentce žádost přes kontaktní centrum k odstranění předchozího ERSMS.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800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Formality v průběhu pobytu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972589" y="1313411"/>
            <a:ext cx="99087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průběhu studia v zahraničí máte 1 měsíc od příjezdu ke změně </a:t>
            </a:r>
            <a:r>
              <a:rPr lang="cs-CZ" dirty="0" err="1" smtClean="0"/>
              <a:t>Learning</a:t>
            </a:r>
            <a:r>
              <a:rPr lang="cs-CZ" dirty="0" smtClean="0"/>
              <a:t> </a:t>
            </a:r>
            <a:r>
              <a:rPr lang="cs-CZ" dirty="0" err="1" smtClean="0"/>
              <a:t>Agreementu</a:t>
            </a:r>
            <a:r>
              <a:rPr lang="cs-CZ" dirty="0" smtClean="0"/>
              <a:t> (LA). Postup je obdobný jako u vyplňování LA. </a:t>
            </a:r>
            <a:r>
              <a:rPr lang="cs-CZ" dirty="0"/>
              <a:t>V</a:t>
            </a:r>
            <a:r>
              <a:rPr lang="cs-CZ" dirty="0" smtClean="0"/>
              <a:t>yplňujete </a:t>
            </a:r>
            <a:r>
              <a:rPr lang="cs-CZ" b="1" dirty="0" smtClean="0"/>
              <a:t>pouze změny </a:t>
            </a:r>
            <a:r>
              <a:rPr lang="cs-CZ" dirty="0" smtClean="0"/>
              <a:t>na dokument </a:t>
            </a:r>
            <a:r>
              <a:rPr lang="cs-CZ" dirty="0" err="1" smtClean="0"/>
              <a:t>Changes</a:t>
            </a:r>
            <a:r>
              <a:rPr lang="cs-CZ" dirty="0" smtClean="0"/>
              <a:t> to </a:t>
            </a:r>
            <a:r>
              <a:rPr lang="cs-CZ" dirty="0" err="1"/>
              <a:t>O</a:t>
            </a:r>
            <a:r>
              <a:rPr lang="cs-CZ" dirty="0" err="1" smtClean="0"/>
              <a:t>riginal</a:t>
            </a:r>
            <a:r>
              <a:rPr lang="cs-CZ" dirty="0" smtClean="0"/>
              <a:t> </a:t>
            </a:r>
            <a:r>
              <a:rPr lang="cs-CZ" dirty="0" err="1" smtClean="0"/>
              <a:t>Learning</a:t>
            </a:r>
            <a:r>
              <a:rPr lang="cs-CZ" dirty="0" smtClean="0"/>
              <a:t> </a:t>
            </a:r>
            <a:r>
              <a:rPr lang="cs-CZ" dirty="0" err="1" smtClean="0"/>
              <a:t>Agreement</a:t>
            </a:r>
            <a:r>
              <a:rPr lang="cs-CZ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Přeji krásný pobyt!</a:t>
            </a:r>
            <a:r>
              <a:rPr lang="cs-CZ" b="1" dirty="0" smtClean="0">
                <a:sym typeface="Wingdings" panose="05000000000000000000" pitchFamily="2" charset="2"/>
              </a:rPr>
              <a:t></a:t>
            </a:r>
            <a:endParaRPr lang="cs-CZ" b="1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1779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Formality na konci pobytu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972589" y="1313411"/>
            <a:ext cx="9908771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Nechte si prosím vytisknout a potvrdit </a:t>
            </a:r>
            <a:r>
              <a:rPr lang="cs-CZ" dirty="0" err="1" smtClean="0"/>
              <a:t>Transcript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Records</a:t>
            </a:r>
            <a:r>
              <a:rPr lang="cs-CZ" dirty="0" smtClean="0"/>
              <a:t> (závěrečný dokument, kde je uvedeno, co vše jste </a:t>
            </a:r>
            <a:r>
              <a:rPr lang="cs-CZ" dirty="0" err="1" smtClean="0"/>
              <a:t>odstudovali</a:t>
            </a:r>
            <a:r>
              <a:rPr lang="cs-CZ" dirty="0" smtClean="0"/>
              <a:t>). </a:t>
            </a:r>
            <a:r>
              <a:rPr lang="cs-CZ" sz="1600" i="1" dirty="0"/>
              <a:t>Pokud pošle </a:t>
            </a:r>
            <a:r>
              <a:rPr lang="cs-CZ" sz="1600" i="1" dirty="0" err="1"/>
              <a:t>zahr</a:t>
            </a:r>
            <a:r>
              <a:rPr lang="cs-CZ" sz="1600" i="1" dirty="0"/>
              <a:t>. instituce </a:t>
            </a:r>
            <a:r>
              <a:rPr lang="cs-CZ" sz="1600" i="1" dirty="0" smtClean="0"/>
              <a:t>přímo mně, je brán jako originál.</a:t>
            </a:r>
            <a:endParaRPr lang="cs-CZ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A také originál </a:t>
            </a:r>
            <a:r>
              <a:rPr lang="cs-CZ" dirty="0" err="1" smtClean="0"/>
              <a:t>Confirmation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Study </a:t>
            </a:r>
            <a:r>
              <a:rPr lang="cs-CZ" dirty="0"/>
              <a:t>Period. </a:t>
            </a:r>
            <a:r>
              <a:rPr lang="cs-CZ" sz="1600" i="1" dirty="0"/>
              <a:t>Pokud pošle </a:t>
            </a:r>
            <a:r>
              <a:rPr lang="cs-CZ" sz="1600" i="1" dirty="0" err="1"/>
              <a:t>zahr</a:t>
            </a:r>
            <a:r>
              <a:rPr lang="cs-CZ" sz="1600" i="1" dirty="0"/>
              <a:t>. instituce přímo paní </a:t>
            </a:r>
            <a:r>
              <a:rPr lang="cs-CZ" sz="1600" b="1" i="1" dirty="0"/>
              <a:t>Ing. Magdaléně Pavelkové</a:t>
            </a:r>
            <a:r>
              <a:rPr lang="cs-CZ" sz="1600" i="1" dirty="0"/>
              <a:t>, je brán </a:t>
            </a:r>
            <a:r>
              <a:rPr lang="cs-CZ" sz="1600" i="1" dirty="0" smtClean="0"/>
              <a:t>jako </a:t>
            </a:r>
            <a:r>
              <a:rPr lang="cs-CZ" sz="1600" i="1" dirty="0"/>
              <a:t>originál.</a:t>
            </a:r>
            <a:endParaRPr lang="cs-CZ" sz="1600" i="1" dirty="0" smtClean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2249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Formality po návratu do ČR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972589" y="1313411"/>
            <a:ext cx="990877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Všechny </a:t>
            </a:r>
            <a:r>
              <a:rPr lang="cs-CZ" dirty="0" smtClean="0"/>
              <a:t>soubory nahrajete do </a:t>
            </a:r>
            <a:r>
              <a:rPr lang="cs-CZ" dirty="0" err="1" smtClean="0"/>
              <a:t>Checklistu</a:t>
            </a:r>
            <a:r>
              <a:rPr lang="cs-CZ" dirty="0" smtClean="0"/>
              <a:t> a napíšete mi e-mail, abych vše překontroloval.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Porovnám LA + </a:t>
            </a:r>
            <a:r>
              <a:rPr lang="cs-CZ" dirty="0" err="1" smtClean="0"/>
              <a:t>Changes</a:t>
            </a:r>
            <a:r>
              <a:rPr lang="cs-CZ" dirty="0" smtClean="0"/>
              <a:t>.. =TR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Všechny předměty se musí shodovat v názvu, počtu kreditu, kódu!!!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Budu kontrolovat také všechny podpisy.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Pokud nějaký předmět </a:t>
            </a:r>
            <a:r>
              <a:rPr lang="cs-CZ" dirty="0" err="1" smtClean="0"/>
              <a:t>neodstudujete</a:t>
            </a:r>
            <a:r>
              <a:rPr lang="cs-CZ" dirty="0" smtClean="0"/>
              <a:t>, tak si jej i přesto nechte vepsat do TR s výsledkem např. „</a:t>
            </a:r>
            <a:r>
              <a:rPr lang="cs-CZ" dirty="0" err="1" smtClean="0"/>
              <a:t>failed</a:t>
            </a:r>
            <a:r>
              <a:rPr lang="cs-CZ" dirty="0" smtClean="0"/>
              <a:t>“. Nebo pokud jej nevypsali, pošlete mi čestné prohlášení (+nahrajete je spolu s TR do </a:t>
            </a:r>
            <a:r>
              <a:rPr lang="cs-CZ" dirty="0" err="1" smtClean="0"/>
              <a:t>checklistu</a:t>
            </a:r>
            <a:r>
              <a:rPr lang="cs-CZ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 </a:t>
            </a:r>
            <a:r>
              <a:rPr lang="cs-CZ" dirty="0" smtClean="0"/>
              <a:t>návratu si formulář vyplníte ideálně u mě v kanceláři „</a:t>
            </a:r>
            <a:r>
              <a:rPr lang="cs-CZ" b="1" dirty="0" smtClean="0"/>
              <a:t>Přehled </a:t>
            </a:r>
            <a:r>
              <a:rPr lang="cs-CZ" b="1" dirty="0"/>
              <a:t>vykonaných zkoušek, zápočtů a praxe v </a:t>
            </a:r>
            <a:r>
              <a:rPr lang="cs-CZ" b="1" dirty="0" smtClean="0"/>
              <a:t>zahraničí</a:t>
            </a:r>
            <a:r>
              <a:rPr lang="cs-CZ" dirty="0" smtClean="0"/>
              <a:t>“.</a:t>
            </a:r>
            <a:endParaRPr lang="cs-CZ" dirty="0"/>
          </a:p>
          <a:p>
            <a:r>
              <a:rPr lang="cs-CZ" i="1" dirty="0"/>
              <a:t>https://ldf.mendelu.cz/uznavani-predmetu-ze-zahranici-na-ldf/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477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Tipy na závěr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972589" y="1313411"/>
            <a:ext cx="99087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STUDUJTE, CESTUJTE, POZNÁVEJTE JINOU KULTURU A RADUJTE 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ŽIVOTĚ UŽ NIKDY TOLIK ČASU NEBUDETE MÍT.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NEZAPOMEŇTE, ŽE NÁS V ZAHRANIČÍ REPREZENTUJETE!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ym typeface="Wingdings" panose="05000000000000000000" pitchFamily="2" charset="2"/>
              </a:rPr>
              <a:t>V PŘÍPADĚ ZÁJMU VELICE RÁD POŠLU PREZENTACI LDF </a:t>
            </a:r>
            <a:r>
              <a:rPr lang="cs-CZ" dirty="0" smtClean="0">
                <a:sym typeface="Wingdings" panose="05000000000000000000" pitchFamily="2" charset="2"/>
              </a:rPr>
              <a:t>nebo </a:t>
            </a:r>
            <a:r>
              <a:rPr lang="cs-CZ" dirty="0">
                <a:sym typeface="Wingdings" panose="05000000000000000000" pitchFamily="2" charset="2"/>
              </a:rPr>
              <a:t>naleznete </a:t>
            </a:r>
            <a:r>
              <a:rPr lang="cs-CZ" dirty="0" smtClean="0">
                <a:sym typeface="Wingdings" panose="05000000000000000000" pitchFamily="2" charset="2"/>
              </a:rPr>
              <a:t>zde Online propagační materiály: </a:t>
            </a:r>
            <a:r>
              <a:rPr lang="cs-CZ" dirty="0">
                <a:sym typeface="Wingdings" panose="05000000000000000000" pitchFamily="2" charset="2"/>
              </a:rPr>
              <a:t>https://ldf.mendelu.cz/zamestnanecke-mobility/?psn=300 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7170336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prezentace_LDF_eng">
  <a:themeElements>
    <a:clrScheme name="MENDELU">
      <a:dk1>
        <a:srgbClr val="000000"/>
      </a:dk1>
      <a:lt1>
        <a:srgbClr val="FFFFFF"/>
      </a:lt1>
      <a:dk2>
        <a:srgbClr val="78BE14"/>
      </a:dk2>
      <a:lt2>
        <a:srgbClr val="7F7F7F"/>
      </a:lt2>
      <a:accent1>
        <a:srgbClr val="CE9700"/>
      </a:accent1>
      <a:accent2>
        <a:srgbClr val="0A5028"/>
      </a:accent2>
      <a:accent3>
        <a:srgbClr val="8C0A00"/>
      </a:accent3>
      <a:accent4>
        <a:srgbClr val="0046A0"/>
      </a:accent4>
      <a:accent5>
        <a:srgbClr val="AA006E"/>
      </a:accent5>
      <a:accent6>
        <a:srgbClr val="00AAB4"/>
      </a:accent6>
      <a:hlink>
        <a:srgbClr val="7F7F7F"/>
      </a:hlink>
      <a:folHlink>
        <a:srgbClr val="BFBFBF"/>
      </a:folHlink>
    </a:clrScheme>
    <a:fontScheme name="Vlastní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4" id="{C904592C-B89D-467B-9535-E5CE6205F3A9}" vid="{9B9D517D-D9B3-42C4-B493-DCAFB8EFF7A3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sablona_prezentace_LDF_eng</Template>
  <TotalTime>1051</TotalTime>
  <Words>728</Words>
  <Application>Microsoft Office PowerPoint</Application>
  <PresentationFormat>Širokoúhlá obrazovka</PresentationFormat>
  <Paragraphs>69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sablona_prezentace_LDF_eng</vt:lpstr>
      <vt:lpstr>Jak na uznání předmětů ze zahraničí?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Kontakt: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David</dc:creator>
  <cp:lastModifiedBy>David Sís</cp:lastModifiedBy>
  <cp:revision>83</cp:revision>
  <dcterms:created xsi:type="dcterms:W3CDTF">2019-11-26T18:44:48Z</dcterms:created>
  <dcterms:modified xsi:type="dcterms:W3CDTF">2026-04-08T14:31:29Z</dcterms:modified>
</cp:coreProperties>
</file>