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73" r:id="rId4"/>
    <p:sldId id="259" r:id="rId5"/>
    <p:sldId id="261" r:id="rId6"/>
    <p:sldId id="264" r:id="rId7"/>
    <p:sldId id="274" r:id="rId8"/>
    <p:sldId id="275" r:id="rId9"/>
    <p:sldId id="268" r:id="rId10"/>
    <p:sldId id="269" r:id="rId11"/>
    <p:sldId id="270" r:id="rId12"/>
    <p:sldId id="260" r:id="rId13"/>
    <p:sldId id="262" r:id="rId14"/>
    <p:sldId id="263" r:id="rId15"/>
    <p:sldId id="276" r:id="rId16"/>
    <p:sldId id="278" r:id="rId17"/>
  </p:sldIdLst>
  <p:sldSz cx="12192000" cy="6858000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Sís" initials="DS" lastIdx="1" clrIdx="0">
    <p:extLst>
      <p:ext uri="{19B8F6BF-5375-455C-9EA6-DF929625EA0E}">
        <p15:presenceInfo xmlns:p15="http://schemas.microsoft.com/office/powerpoint/2012/main" userId="David Sí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E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04" autoAdjust="0"/>
  </p:normalViewPr>
  <p:slideViewPr>
    <p:cSldViewPr snapToGrid="0">
      <p:cViewPr varScale="1">
        <p:scale>
          <a:sx n="111" d="100"/>
          <a:sy n="111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25T12:23:51.331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538" y="5511800"/>
            <a:ext cx="17732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919163" y="468313"/>
            <a:ext cx="5921375" cy="59213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8673" y="1581150"/>
            <a:ext cx="9749327" cy="3922341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147175" y="330200"/>
            <a:ext cx="2601913" cy="1250950"/>
          </a:xfrm>
          <a:prstGeom prst="rect">
            <a:avLst/>
          </a:prstGeom>
        </p:spPr>
        <p:txBody>
          <a:bodyPr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4C9B4CA-1258-4619-BC3C-15081E578CCE}" type="datetimeFigureOut">
              <a:rPr lang="cs-CZ"/>
              <a:pPr>
                <a:defRPr/>
              </a:pPr>
              <a:t>12.11.2024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840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263" y="5889625"/>
            <a:ext cx="1385887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85820" y="1702857"/>
            <a:ext cx="5405971" cy="82391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85821" y="2526771"/>
            <a:ext cx="5405970" cy="3628496"/>
          </a:xfrm>
          <a:prstGeom prst="rect">
            <a:avLst/>
          </a:prstGeom>
        </p:spPr>
        <p:txBody>
          <a:bodyPr lIns="0" tIns="0" rIns="0" bIns="0" anchor="t" anchorCtr="0"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51601" y="1702859"/>
            <a:ext cx="5297488" cy="82391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863263" cy="1134534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obsah 3"/>
          <p:cNvSpPr>
            <a:spLocks noGrp="1"/>
          </p:cNvSpPr>
          <p:nvPr>
            <p:ph sz="half" idx="15"/>
          </p:nvPr>
        </p:nvSpPr>
        <p:spPr>
          <a:xfrm>
            <a:off x="6451601" y="2526771"/>
            <a:ext cx="5297488" cy="3628496"/>
          </a:xfrm>
          <a:prstGeom prst="rect">
            <a:avLst/>
          </a:prstGeom>
        </p:spPr>
        <p:txBody>
          <a:bodyPr lIns="0" tIns="0" rIns="0" bIns="0" anchor="t" anchorCtr="0"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6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7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/>
            </a:lvl1pPr>
          </a:lstStyle>
          <a:p>
            <a:pPr>
              <a:defRPr/>
            </a:pPr>
            <a:fld id="{CD50EF14-6CC1-48F1-A5BD-9CA7D8485D9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914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263" y="5889625"/>
            <a:ext cx="1385887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graf 9"/>
          <p:cNvSpPr>
            <a:spLocks noGrp="1"/>
          </p:cNvSpPr>
          <p:nvPr>
            <p:ph type="chart" sz="quarter" idx="13"/>
          </p:nvPr>
        </p:nvSpPr>
        <p:spPr>
          <a:xfrm>
            <a:off x="885825" y="1447800"/>
            <a:ext cx="5410200" cy="4600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 smtClean="0"/>
              <a:t>Kliknutím na ikonu přidáte graf.</a:t>
            </a:r>
            <a:endParaRPr lang="cs-CZ" noProof="0"/>
          </a:p>
        </p:txBody>
      </p:sp>
      <p:sp>
        <p:nvSpPr>
          <p:cNvPr id="11" name="Zástupný symbol pro graf 9"/>
          <p:cNvSpPr>
            <a:spLocks noGrp="1"/>
          </p:cNvSpPr>
          <p:nvPr>
            <p:ph type="chart" sz="quarter" idx="14"/>
          </p:nvPr>
        </p:nvSpPr>
        <p:spPr>
          <a:xfrm>
            <a:off x="6524625" y="1447800"/>
            <a:ext cx="5224464" cy="4600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 smtClean="0"/>
              <a:t>Kliknutím na ikonu přidáte graf.</a:t>
            </a:r>
            <a:endParaRPr lang="cs-CZ" noProof="0"/>
          </a:p>
        </p:txBody>
      </p:sp>
      <p:sp>
        <p:nvSpPr>
          <p:cNvPr id="12" name="Zástupný symbol pro text 17"/>
          <p:cNvSpPr>
            <a:spLocks noGrp="1"/>
          </p:cNvSpPr>
          <p:nvPr>
            <p:ph type="body" sz="quarter" idx="15"/>
          </p:nvPr>
        </p:nvSpPr>
        <p:spPr>
          <a:xfrm>
            <a:off x="885825" y="419101"/>
            <a:ext cx="10863264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6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7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/>
            </a:lvl1pPr>
          </a:lstStyle>
          <a:p>
            <a:pPr>
              <a:defRPr/>
            </a:pPr>
            <a:fld id="{240AB6F2-F672-4A9C-86EA-A7D34CE15BA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6856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4619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1504950"/>
            <a:ext cx="10934700" cy="381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85477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ánk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4619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1504950"/>
            <a:ext cx="10934700" cy="381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82587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263" y="5889625"/>
            <a:ext cx="1385887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ro obrázek 11"/>
          <p:cNvSpPr>
            <a:spLocks noGrp="1"/>
          </p:cNvSpPr>
          <p:nvPr>
            <p:ph type="pic" sz="quarter" idx="13"/>
          </p:nvPr>
        </p:nvSpPr>
        <p:spPr>
          <a:xfrm>
            <a:off x="885823" y="1343025"/>
            <a:ext cx="5772152" cy="4772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4" name="Zástupný symbol pro obrázek 13"/>
          <p:cNvSpPr>
            <a:spLocks noGrp="1"/>
          </p:cNvSpPr>
          <p:nvPr>
            <p:ph type="pic" sz="quarter" idx="14"/>
          </p:nvPr>
        </p:nvSpPr>
        <p:spPr>
          <a:xfrm>
            <a:off x="6810375" y="1343025"/>
            <a:ext cx="4938713" cy="22383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5" name="Zástupný symbol pro obrázek 13"/>
          <p:cNvSpPr>
            <a:spLocks noGrp="1"/>
          </p:cNvSpPr>
          <p:nvPr>
            <p:ph type="pic" sz="quarter" idx="15"/>
          </p:nvPr>
        </p:nvSpPr>
        <p:spPr>
          <a:xfrm>
            <a:off x="6810374" y="3767137"/>
            <a:ext cx="3476626" cy="23479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6" name="Zástupný symbol pro text 17"/>
          <p:cNvSpPr>
            <a:spLocks noGrp="1"/>
          </p:cNvSpPr>
          <p:nvPr>
            <p:ph type="body" sz="quarter" idx="16"/>
          </p:nvPr>
        </p:nvSpPr>
        <p:spPr>
          <a:xfrm>
            <a:off x="885825" y="419101"/>
            <a:ext cx="10863263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7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8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/>
            </a:lvl1pPr>
          </a:lstStyle>
          <a:p>
            <a:pPr>
              <a:defRPr/>
            </a:pPr>
            <a:fld id="{989A26EE-111F-43CF-9058-A1374BA0528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9885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538" y="5511800"/>
            <a:ext cx="17732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ástupný symbol pro text 17"/>
          <p:cNvSpPr>
            <a:spLocks noGrp="1"/>
          </p:cNvSpPr>
          <p:nvPr>
            <p:ph type="body" sz="quarter" idx="15"/>
          </p:nvPr>
        </p:nvSpPr>
        <p:spPr>
          <a:xfrm>
            <a:off x="885825" y="1543050"/>
            <a:ext cx="10863263" cy="3960442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70934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663" y="5519738"/>
            <a:ext cx="17732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0" y="0"/>
            <a:ext cx="4619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919163" y="468313"/>
            <a:ext cx="5921375" cy="59213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8673" y="1581150"/>
            <a:ext cx="9749327" cy="3922341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147175" y="330200"/>
            <a:ext cx="2743200" cy="1250950"/>
          </a:xfrm>
          <a:prstGeom prst="rect">
            <a:avLst/>
          </a:prstGeom>
        </p:spPr>
        <p:txBody>
          <a:bodyPr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AB5071C1-F275-40A5-A5D3-79B2D82C2E9A}" type="datetimeFigureOut">
              <a:rPr lang="cs-CZ"/>
              <a:pPr>
                <a:defRPr/>
              </a:pPr>
              <a:t>12.11.2024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39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263" y="5889625"/>
            <a:ext cx="1385887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5809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zápat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038" y="5889625"/>
            <a:ext cx="1144587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5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6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/>
            </a:lvl1pPr>
          </a:lstStyle>
          <a:p>
            <a:pPr>
              <a:defRPr/>
            </a:pPr>
            <a:fld id="{1656DB3C-B02D-4021-8BA9-A71446D92F3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423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263" y="5889625"/>
            <a:ext cx="1385887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5824" y="1169986"/>
            <a:ext cx="10863264" cy="5014913"/>
          </a:xfrm>
          <a:prstGeom prst="rect">
            <a:avLst/>
          </a:prstGeom>
        </p:spPr>
        <p:txBody>
          <a:bodyPr lIns="0" tIns="0" rIns="0" bIns="0"/>
          <a:lstStyle>
            <a:lvl2pPr marL="685800" indent="-228600">
              <a:buClr>
                <a:schemeClr val="accent2"/>
              </a:buClr>
              <a:buSzPct val="100000"/>
              <a:buFont typeface="Arial" panose="020B0604020202020204" pitchFamily="34" charset="0"/>
              <a:buChar char="●"/>
              <a:defRPr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1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863263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5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6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/>
            </a:lvl1pPr>
          </a:lstStyle>
          <a:p>
            <a:pPr>
              <a:defRPr/>
            </a:pPr>
            <a:fld id="{C1E0A973-AC19-4A67-8124-EBD1942CFDC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648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263" y="5889625"/>
            <a:ext cx="1385887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885823" y="1193099"/>
            <a:ext cx="10934700" cy="501491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6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7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/>
            </a:lvl1pPr>
          </a:lstStyle>
          <a:p>
            <a:pPr>
              <a:defRPr/>
            </a:pPr>
            <a:fld id="{0DE24890-E7F4-40A2-9974-B4AB1E7513E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752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263" y="5889625"/>
            <a:ext cx="1385887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sz="quarter" idx="16"/>
          </p:nvPr>
        </p:nvSpPr>
        <p:spPr>
          <a:xfrm>
            <a:off x="885825" y="1219200"/>
            <a:ext cx="10934700" cy="4989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7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8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/>
            </a:lvl1pPr>
          </a:lstStyle>
          <a:p>
            <a:pPr>
              <a:defRPr/>
            </a:pPr>
            <a:fld id="{D2C12865-9D26-4F16-A23D-C85EF3DF0B3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677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263" y="5889625"/>
            <a:ext cx="1385887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885824" y="1169986"/>
            <a:ext cx="6667501" cy="5014913"/>
          </a:xfrm>
          <a:prstGeom prst="rect">
            <a:avLst/>
          </a:prstGeom>
        </p:spPr>
        <p:txBody>
          <a:bodyPr lIns="0" tIns="0" rIns="0" bIns="0"/>
          <a:lstStyle>
            <a:lvl2pPr marL="685800" indent="-228600">
              <a:buClr>
                <a:schemeClr val="accent2"/>
              </a:buClr>
              <a:buSzPct val="100000"/>
              <a:buFont typeface="Arial" panose="020B0604020202020204" pitchFamily="34" charset="0"/>
              <a:buChar char="●"/>
              <a:defRPr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4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7820025" y="1169986"/>
            <a:ext cx="4000499" cy="5014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7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5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6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/>
            </a:lvl1pPr>
          </a:lstStyle>
          <a:p>
            <a:pPr>
              <a:defRPr/>
            </a:pPr>
            <a:fld id="{C7E0B10F-A51D-4CF9-8645-1BB3A95A0CC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023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263" y="5889625"/>
            <a:ext cx="1385887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85822" y="1200150"/>
            <a:ext cx="5362577" cy="4703017"/>
          </a:xfrm>
          <a:prstGeom prst="rect">
            <a:avLst/>
          </a:prstGeom>
        </p:spPr>
        <p:txBody>
          <a:bodyPr lIns="0" tIns="0" rIns="0" bIns="0"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863263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sz="half" idx="15"/>
          </p:nvPr>
        </p:nvSpPr>
        <p:spPr>
          <a:xfrm>
            <a:off x="6510867" y="1200150"/>
            <a:ext cx="5238221" cy="4703018"/>
          </a:xfrm>
          <a:prstGeom prst="rect">
            <a:avLst/>
          </a:prstGeom>
        </p:spPr>
        <p:txBody>
          <a:bodyPr lIns="0" tIns="0" rIns="0" bIns="0"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6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7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/>
            </a:lvl1pPr>
          </a:lstStyle>
          <a:p>
            <a:pPr>
              <a:defRPr/>
            </a:pPr>
            <a:fld id="{58D6FB55-7913-4D7B-86A9-B153C9B57A1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218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46196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1" fontAlgn="base" hangingPunct="1">
        <a:spcBef>
          <a:spcPts val="100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national.mendelu.cz/studijni-pobyty/bilateralni-dohody/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mendel-university-in-brno-international-relations/?lipi=urn:li:page:d_flagship3_company;K8lHI1t0SnymJVzr4txzKw%3D%3D" TargetMode="External"/><Relationship Id="rId2" Type="http://schemas.openxmlformats.org/officeDocument/2006/relationships/hyperlink" Target="https://ldf.mendelu.cz/wp-content/uploads/2024/01/FAQ_Erasmus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acebook.com/mendelue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nternational.mendelu.cz/chci-vyjet/?psn=200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tional.mendelu.cz/studijni-pobyty/erasmus/?psn=600" TargetMode="External"/><Relationship Id="rId2" Type="http://schemas.openxmlformats.org/officeDocument/2006/relationships/hyperlink" Target="https://ldf.mendelu.cz/vyber-zahranicni-univerzity/?psn=29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nternational.mendelu.cz/prakticke-staze/erasmus/?psn=200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5"/>
          <p:cNvSpPr>
            <a:spLocks noGrp="1"/>
          </p:cNvSpPr>
          <p:nvPr>
            <p:ph type="ctrTitle"/>
          </p:nvPr>
        </p:nvSpPr>
        <p:spPr bwMode="auto">
          <a:xfrm>
            <a:off x="919163" y="1581150"/>
            <a:ext cx="9748837" cy="3922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bIns="45720" numCol="1" compatLnSpc="1">
            <a:prstTxWarp prst="textNoShape">
              <a:avLst/>
            </a:prstTxWarp>
          </a:bodyPr>
          <a:lstStyle/>
          <a:p>
            <a:r>
              <a:rPr lang="cs-CZ" altLang="cs-CZ" dirty="0" smtClean="0"/>
              <a:t>Mobility Erasmus+ 2025/26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8293769" y="401053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Mgr. Ing. David </a:t>
            </a:r>
            <a:r>
              <a:rPr lang="cs-CZ" dirty="0" err="1" smtClean="0"/>
              <a:t>Sís</a:t>
            </a:r>
            <a:r>
              <a:rPr lang="cs-CZ" dirty="0" smtClean="0"/>
              <a:t>, </a:t>
            </a:r>
            <a:r>
              <a:rPr lang="cs-CZ" dirty="0"/>
              <a:t>4</a:t>
            </a:r>
            <a:r>
              <a:rPr lang="cs-CZ" dirty="0" smtClean="0"/>
              <a:t>.11.2024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142456" y="1867694"/>
          <a:ext cx="6350000" cy="3928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135827397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402584396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LDF B-NAB-TVN prez [sem 2, roč 1]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(E  MONDRAGO01) Mondragon Unibertsitatea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00146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LDF B-NAB-TVN prez [sem 2, roč 1]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(E  MONDRAGO01) Mondragon Unibertsitatea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10939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LDF B-NAB-TVN prez [sem 2, roč 1]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(P  COIMBRA02) Instituto Politécnico De Coimbra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955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LDF B-NAB-TVN-DN prez [sem 2, roč 1]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(EE TARTU01) Estonian University of Life Sciences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77728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LDF B-NAB-TVN-DN prez [sem 4, roč 2]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(IRL  GALWAY02) GMIT Galway-Mayo Institute of Technology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10718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LDF B-NAB-TVN-DN prez [sem 6, roč 3]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(SF ROVANIE11) Lapland University of Applied Sciences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09553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LDF B-NAB-TVN-DN prez [sem 8, roč 3]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DE - Salzburg Un. Of Applied Sciences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33080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LDF B-NAB-TVN-OB prez [sem 5, roč 3]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(SF KOTKA06) South Eastern University of Applied Sciences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93129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LDF B-NAB-TVN-OB prez [sem 6, roč 3]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(SI LJUBLA01) University of Ljubljana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10354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LDF B-STAV-STAV prez [sem 2, roč 1]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(SI LJUBLA01) University of Ljubljana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20858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LDF B-STAV-STAV prez [sem 3, roč 2]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(P  COIMBRA02) Instituto Politécnico De Coimbra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53713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LDF B-STAV-STAV prez [sem 4, roč 2]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(SF OULU11) Oulu University of Applied Sciences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67945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LDF B-STAV-STAV prez [sem 5, roč 3]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(G  THESSAL01) Aristotle University of Thessaloniki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32566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LDF B-STAV-STAV prez [sem 5, roč 3]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(G  THESSAL01) Aristotle University of Thessaloniki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49517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LDF B-STAV-STAV prez [sem 5, roč 3]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(G  THESSAL01) Aristotle University of Thessaloniki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82501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LDF B-STAV-STAV prez [sem 6, roč 3]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(E TENERIFE01) Universidad La Laguna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92037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LDF B-STAV-STAV prez [sem 6, roč 3]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(SI LJUBLA01) University of Ljubljana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9268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LDF B-STAV-STAV prez [sem 6, roč 3]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(SF OULU11) Oulu University of Applied Sciences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89877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LDF B-STAV-STAV prez [sem 6, roč 3]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(P  COIMBRA02) Instituto Politécnico De Coimbra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3077094"/>
                  </a:ext>
                </a:extLst>
              </a:tr>
            </a:tbl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Studentské mobility podle oboru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878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381646"/>
              </p:ext>
            </p:extLst>
          </p:nvPr>
        </p:nvGraphicFramePr>
        <p:xfrm>
          <a:off x="3142456" y="1038226"/>
          <a:ext cx="6350000" cy="5688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625559805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97258666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LDF D-BOTA-FYTOLL prez [roč 1]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(SF HAMEENL09) Häme University of Applied Sciences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28885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LDF D-EMNG-EMOPZ prez [roč 3]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(PL WARSZAW05) Warsaw University of Life Sciences - SGGW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4926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LDF D-LI-PEST prez [roč 2]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(D  DRESDEN02) Technische Universität Dresden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75186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LDF D-PTN prez [roč 1]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(A  SALZBUR08) Salzburg University of Applied Sciences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5861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LDF N-DSGN-DSGN prez [sem 1, roč 1]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(SK BRATISL04) Vysoká škola výtvarných umení v Bratislave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31113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LDF N-DSGN-DSGN prez [sem 2, roč 1]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(F ST-ETIE16) Ecole Supérieure d´Art et Design de Saint-Etienne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6904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LDF N-EUFO-EUFO prez [sem 4, roč 2]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(P  COIMBRA02) Instituto Politécnico De Coimbra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77295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LDF N-EUFO-EUFO prez [sem 4, roč 2]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(UK  INVERNE01) Inverness College UHI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55654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LDF N-EUFO-EUFO prez [sem 4, roč 2]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(NL WAGENIN01) Wageningen University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4469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LDF N-KI-KI prez [sem 2, roč 1]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(F ANGERS08) Fesia - Angers (uskupení čtyř univerzit)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66671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LDF N-KI-KI prez [sem 2, roč 1]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(B  ANTWERP01) University of Antwerp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81765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LDF N-KI-KI prez [sem 2, roč 1]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(A  WIEN03) Universitat fur Bodenkultur (BOKU) Wien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83917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LDF N-KI-KI prez [sem 4, roč 2]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(SF ROVANIE11) Lapland University of Applied Sciences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89375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LDF N-KI-KI prez [sem 4, roč 2]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(P  COIMBRA02) Instituto Politécnico De Coimbra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06260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LDF N-LI-LI prez [sem 1, roč 1]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(UK  INVERNE01) Inverness College UHI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39753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LDF N-LI-LI prez [sem 2, roč 1]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(G  THESSAL01) Aristotle University of Thessaloniki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75052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LDF N-NI-NI prez [sem 2, roč 1]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(SF KOTKA06) South Eastern University of Applied Sciences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97117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LDF N-NI-NI prez [sem 2, roč 1]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(IRL  GALWAY02) GMIT Galway-Mayo Institute of Technology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869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LDF N-STAV-STAV prez [sem 1, roč 1]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(SF OULU11) Oulu University of Applied Sciences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25899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LDF N-STAV-STAV prez [sem 2, roč 1]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(D  DRESDEN02) Technische Universität Dresden - DE(Forestry)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24677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LDF N-STAV-STAV prez [sem 2, roč 1]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(SK ZVOLEN01) Technická univerzita vo Zvolene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18616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LDF N-STAV-STAV prez [sem 2, roč 1]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(A  WIEN03) Universitat fur Bodenkultur (BOKU) Wien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52116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LDF N-STAV-STAV prez [sem 3, roč 2]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(P  COIMBRA02) Instituto Politécnico De Coimbra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93195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LDF N-STAV-STAV prez [sem 4, roč 2]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(SF OULU11) Oulu University of Applied Sciences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06486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LDF N-STAV-STAV prez [sem 4, roč 2]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(E TENERIFE01) </a:t>
                      </a:r>
                      <a:r>
                        <a:rPr lang="cs-CZ" sz="1100" u="none" strike="noStrike" dirty="0" err="1">
                          <a:effectLst/>
                        </a:rPr>
                        <a:t>Universidad</a:t>
                      </a:r>
                      <a:r>
                        <a:rPr lang="cs-CZ" sz="1100" u="none" strike="noStrike" dirty="0">
                          <a:effectLst/>
                        </a:rPr>
                        <a:t> La Laguna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5579825"/>
                  </a:ext>
                </a:extLst>
              </a:tr>
            </a:tbl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Studentské mobility podle oboru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25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Bilaterální dohody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sz="2000" dirty="0"/>
              <a:t>Umožňují výjezdy mimo EU téměř do všech koutů světa. V zásadě podporují 6 typů mobilit:</a:t>
            </a:r>
          </a:p>
          <a:p>
            <a:r>
              <a:rPr lang="cs-CZ" u="sng" dirty="0"/>
              <a:t>Bc. a Mgr. student</a:t>
            </a:r>
          </a:p>
          <a:p>
            <a:r>
              <a:rPr lang="cs-CZ" dirty="0"/>
              <a:t>1. Studijní pobyt</a:t>
            </a:r>
          </a:p>
          <a:p>
            <a:r>
              <a:rPr lang="cs-CZ" sz="1400" dirty="0"/>
              <a:t>o 1-12 měsíců</a:t>
            </a:r>
          </a:p>
          <a:p>
            <a:r>
              <a:rPr lang="cs-CZ" sz="1400" dirty="0"/>
              <a:t>o pobytové stipendium 20 tis Kč/měsíc</a:t>
            </a:r>
          </a:p>
          <a:p>
            <a:r>
              <a:rPr lang="cs-CZ" sz="1400" dirty="0"/>
              <a:t>o cestovní stipendium 10-25 tis. (dle destinace)</a:t>
            </a:r>
          </a:p>
          <a:p>
            <a:r>
              <a:rPr lang="cs-CZ" dirty="0"/>
              <a:t>2. Praktická stáž</a:t>
            </a:r>
          </a:p>
          <a:p>
            <a:r>
              <a:rPr lang="cs-CZ" sz="1400" dirty="0"/>
              <a:t>o 1-12 měsíců</a:t>
            </a:r>
          </a:p>
          <a:p>
            <a:r>
              <a:rPr lang="cs-CZ" sz="1400" dirty="0"/>
              <a:t>o pobytové stipendium 20 tis Kč/měsíc</a:t>
            </a:r>
          </a:p>
          <a:p>
            <a:r>
              <a:rPr lang="cs-CZ" sz="1400" dirty="0"/>
              <a:t>o cestovní stipendium 10-25 tis. (dle destinace)</a:t>
            </a:r>
          </a:p>
          <a:p>
            <a:r>
              <a:rPr lang="cs-CZ" dirty="0"/>
              <a:t>3. Letní škola (1-2 týdny) – stipendium ve výši registračního poplatku</a:t>
            </a:r>
          </a:p>
          <a:p>
            <a:r>
              <a:rPr lang="cs-CZ" dirty="0"/>
              <a:t>4. Výjezd s akademikem (min 1 měsíc) – pobytové stipendium 20 tis. Kč/měsíc + úhrada letenky a pojištění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852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Bilaterální dohody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u="sng" dirty="0"/>
              <a:t>Ph.D. student</a:t>
            </a:r>
          </a:p>
          <a:p>
            <a:r>
              <a:rPr lang="cs-CZ" dirty="0"/>
              <a:t>1. krátkodobá stáž (účast na konferenci)</a:t>
            </a:r>
          </a:p>
          <a:p>
            <a:r>
              <a:rPr lang="cs-CZ" sz="1400" dirty="0"/>
              <a:t>o úhrada registračního poplatku</a:t>
            </a:r>
          </a:p>
          <a:p>
            <a:r>
              <a:rPr lang="cs-CZ" sz="1400" dirty="0"/>
              <a:t>o aktivní účast na konferenci/vědeckém sympoziu</a:t>
            </a:r>
          </a:p>
          <a:p>
            <a:r>
              <a:rPr lang="cs-CZ" dirty="0"/>
              <a:t>2. dlouhodobá stáž</a:t>
            </a:r>
          </a:p>
          <a:p>
            <a:r>
              <a:rPr lang="cs-CZ" sz="1400" dirty="0"/>
              <a:t>o 1-12 měsíců</a:t>
            </a:r>
          </a:p>
          <a:p>
            <a:r>
              <a:rPr lang="cs-CZ" sz="1400" dirty="0"/>
              <a:t>o výše stipendia se odvíjí od délky a místa pobytu a je odvislá od očekáváných pobytových nákladů a nákladů na dopravu do místa konání stáže a zpět.</a:t>
            </a:r>
          </a:p>
          <a:p>
            <a:r>
              <a:rPr lang="cs-CZ" dirty="0" smtClean="0">
                <a:hlinkClick r:id="rId2"/>
              </a:rPr>
              <a:t>Bližší informace zde: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858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Tip na odběr novinek + IRO kanály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 smtClean="0"/>
              <a:t>→ Osobní administrativa (uis.mendelu.cz)</a:t>
            </a:r>
          </a:p>
          <a:p>
            <a:r>
              <a:rPr lang="cs-CZ" dirty="0" smtClean="0"/>
              <a:t>→ Osobní management →Odběr novinek → Zahraniční aktivity </a:t>
            </a:r>
          </a:p>
          <a:p>
            <a:r>
              <a:rPr lang="cs-CZ" dirty="0" smtClean="0"/>
              <a:t>→ Zahraniční stáže a studium → Uložit</a:t>
            </a:r>
          </a:p>
          <a:p>
            <a:endParaRPr lang="cs-CZ" dirty="0"/>
          </a:p>
          <a:p>
            <a:r>
              <a:rPr lang="cs-CZ" dirty="0" smtClean="0"/>
              <a:t>Případně se podívejte na </a:t>
            </a:r>
            <a:r>
              <a:rPr lang="cs-CZ" dirty="0" smtClean="0">
                <a:hlinkClick r:id="rId2"/>
              </a:rPr>
              <a:t>Často kladené dotazy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85823" y="3521854"/>
            <a:ext cx="857178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Aptos"/>
              </a:rPr>
              <a:t>LINKEDIN</a:t>
            </a:r>
          </a:p>
          <a:p>
            <a:r>
              <a:rPr lang="cs-CZ" dirty="0">
                <a:solidFill>
                  <a:srgbClr val="000000"/>
                </a:solidFill>
                <a:latin typeface="Aptos"/>
                <a:hlinkClick r:id="rId3" tooltip="https://www.linkedin.com/company/mendel-university-in-brno-international-relations/?lipi=urn%3Ali%3Apage%3Ad_flagship3_company%3BK8lHI1t0SnymJVzr4txzKw%3D%3D"/>
              </a:rPr>
              <a:t>https://www.linkedin.com/company/mendel-university-in-brno-international-relations/?</a:t>
            </a:r>
            <a:r>
              <a:rPr lang="cs-CZ" dirty="0" smtClean="0">
                <a:solidFill>
                  <a:srgbClr val="000000"/>
                </a:solidFill>
                <a:latin typeface="Aptos"/>
                <a:hlinkClick r:id="rId3" tooltip="https://www.linkedin.com/company/mendel-university-in-brno-international-relations/?lipi=urn%3Ali%3Apage%3Ad_flagship3_company%3BK8lHI1t0SnymJVzr4txzKw%3D%3D"/>
              </a:rPr>
              <a:t>lipi=urn%3Ali%3Apage%3Ad_flagship3_company%3BK8lHI1t0SnymJVzr4txzKw%3D%3D</a:t>
            </a:r>
            <a:r>
              <a:rPr lang="cs-CZ" dirty="0">
                <a:solidFill>
                  <a:srgbClr val="000000"/>
                </a:solidFill>
                <a:latin typeface="Aptos"/>
              </a:rPr>
              <a:t/>
            </a:r>
            <a:br>
              <a:rPr lang="cs-CZ" dirty="0">
                <a:solidFill>
                  <a:srgbClr val="000000"/>
                </a:solidFill>
                <a:latin typeface="Aptos"/>
              </a:rPr>
            </a:br>
            <a:endParaRPr lang="cs-CZ" dirty="0">
              <a:solidFill>
                <a:srgbClr val="000000"/>
              </a:solidFill>
              <a:latin typeface="Aptos"/>
            </a:endParaRPr>
          </a:p>
          <a:p>
            <a:r>
              <a:rPr lang="cs-CZ" dirty="0">
                <a:solidFill>
                  <a:srgbClr val="000000"/>
                </a:solidFill>
                <a:latin typeface="Aptos"/>
              </a:rPr>
              <a:t>INSTAGRAM</a:t>
            </a:r>
          </a:p>
          <a:p>
            <a:r>
              <a:rPr lang="cs-CZ" dirty="0" err="1">
                <a:solidFill>
                  <a:srgbClr val="000000"/>
                </a:solidFill>
                <a:latin typeface="Aptos"/>
              </a:rPr>
              <a:t>mendelu_goabroad</a:t>
            </a:r>
            <a:endParaRPr lang="cs-CZ" dirty="0">
              <a:solidFill>
                <a:srgbClr val="000000"/>
              </a:solidFill>
              <a:latin typeface="Aptos"/>
            </a:endParaRPr>
          </a:p>
          <a:p>
            <a:r>
              <a:rPr lang="cs-CZ" dirty="0" err="1" smtClean="0">
                <a:solidFill>
                  <a:srgbClr val="000000"/>
                </a:solidFill>
                <a:latin typeface="Aptos"/>
              </a:rPr>
              <a:t>mendelu_international</a:t>
            </a:r>
            <a:r>
              <a:rPr lang="cs-CZ" dirty="0">
                <a:solidFill>
                  <a:srgbClr val="000000"/>
                </a:solidFill>
                <a:latin typeface="Aptos"/>
              </a:rPr>
              <a:t/>
            </a:r>
            <a:br>
              <a:rPr lang="cs-CZ" dirty="0">
                <a:solidFill>
                  <a:srgbClr val="000000"/>
                </a:solidFill>
                <a:latin typeface="Aptos"/>
              </a:rPr>
            </a:br>
            <a:endParaRPr lang="cs-CZ" dirty="0">
              <a:solidFill>
                <a:srgbClr val="000000"/>
              </a:solidFill>
              <a:latin typeface="Aptos"/>
            </a:endParaRPr>
          </a:p>
          <a:p>
            <a:r>
              <a:rPr lang="cs-CZ" dirty="0">
                <a:solidFill>
                  <a:srgbClr val="000000"/>
                </a:solidFill>
                <a:latin typeface="Aptos"/>
              </a:rPr>
              <a:t>FACEBOOK</a:t>
            </a:r>
          </a:p>
          <a:p>
            <a:r>
              <a:rPr lang="cs-CZ" dirty="0">
                <a:solidFill>
                  <a:srgbClr val="000000"/>
                </a:solidFill>
                <a:latin typeface="Aptos"/>
                <a:hlinkClick r:id="rId4" tooltip="https://www.facebook.com/mendeluen"/>
              </a:rPr>
              <a:t>https://www.facebook.com/mendeluen</a:t>
            </a:r>
            <a:endParaRPr lang="cs-CZ" dirty="0">
              <a:solidFill>
                <a:srgbClr val="000000"/>
              </a:solidFill>
              <a:latin typeface="Aptos"/>
            </a:endParaRPr>
          </a:p>
          <a:p>
            <a:r>
              <a:rPr lang="cs-CZ" dirty="0">
                <a:solidFill>
                  <a:srgbClr val="000000"/>
                </a:solidFill>
                <a:latin typeface="Aptos"/>
              </a:rPr>
              <a:t/>
            </a:r>
            <a:br>
              <a:rPr lang="cs-CZ" dirty="0">
                <a:solidFill>
                  <a:srgbClr val="000000"/>
                </a:solidFill>
                <a:latin typeface="Aptos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715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Kreditová mobilita Bosna a Hercegovina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101" y="1267527"/>
            <a:ext cx="3145873" cy="4587174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3" y="1193099"/>
            <a:ext cx="3810532" cy="38581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139" y="1193099"/>
            <a:ext cx="3734321" cy="28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2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Erasmus </a:t>
            </a:r>
            <a:r>
              <a:rPr lang="cs-CZ" dirty="0" err="1" smtClean="0"/>
              <a:t>Forestry</a:t>
            </a:r>
            <a:r>
              <a:rPr lang="cs-CZ" dirty="0" smtClean="0"/>
              <a:t> </a:t>
            </a:r>
            <a:r>
              <a:rPr lang="cs-CZ" dirty="0" smtClean="0"/>
              <a:t>Network (erfonet.com)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3" y="1193098"/>
            <a:ext cx="5509057" cy="4052001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b="42670"/>
          <a:stretch/>
        </p:blipFill>
        <p:spPr>
          <a:xfrm>
            <a:off x="6394879" y="1193097"/>
            <a:ext cx="5145683" cy="225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041" y="219243"/>
            <a:ext cx="7280695" cy="5681894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894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Výběrové řízení </a:t>
            </a:r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i="1" dirty="0">
                <a:hlinkClick r:id="rId2"/>
              </a:rPr>
              <a:t>Výběrové řízení Erasmus+, Bilaterální dohody, Erasmus+ kreditová mobilita</a:t>
            </a:r>
            <a:endParaRPr lang="cs-CZ" i="1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493" y="1695208"/>
            <a:ext cx="9955014" cy="34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3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Erasmus+ studium – jak si vybrat?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hlinkClick r:id="rId2"/>
              </a:rPr>
              <a:t>Jak si vybrat zahraniční instituci? Seznam partnerských univerzit pro LDF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hlinkClick r:id="rId3"/>
              </a:rPr>
              <a:t>Jak se přihlásit?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 délce 2 – 12 měsíců.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801" y="3001809"/>
            <a:ext cx="5353797" cy="22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4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Erasmus+ pracovní stáže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hlinkClick r:id="rId2"/>
              </a:rPr>
              <a:t>Jak se přihlásit?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Výběr zahraniční organizace a vyřízení stáže je v kompetenci studenta</a:t>
            </a:r>
            <a:r>
              <a:rPr lang="cs-CZ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 délce 2 – 12 měsíců, případně krátkodobé stáže doktorských studentů v délce 5 – 30 dní.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673" y="2535997"/>
            <a:ext cx="3926571" cy="432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5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Výše stipendií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85825" y="1274618"/>
            <a:ext cx="956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 Finanční smlouvě se vyplácí celé cca týden před mobilitou. Tabulka studium a stáže.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548" y="4326734"/>
            <a:ext cx="9688277" cy="168616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7" y="1816128"/>
            <a:ext cx="9659698" cy="22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0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Doporučení univerzit podle garantů studijních programů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85825" y="1372905"/>
            <a:ext cx="386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Bakalářské studijní programy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914400" y="2263775"/>
          <a:ext cx="10363200" cy="2331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3822">
                  <a:extLst>
                    <a:ext uri="{9D8B030D-6E8A-4147-A177-3AD203B41FA5}">
                      <a16:colId xmlns:a16="http://schemas.microsoft.com/office/drawing/2014/main" val="1651105576"/>
                    </a:ext>
                  </a:extLst>
                </a:gridCol>
                <a:gridCol w="2008544">
                  <a:extLst>
                    <a:ext uri="{9D8B030D-6E8A-4147-A177-3AD203B41FA5}">
                      <a16:colId xmlns:a16="http://schemas.microsoft.com/office/drawing/2014/main" val="632297775"/>
                    </a:ext>
                  </a:extLst>
                </a:gridCol>
                <a:gridCol w="2427388">
                  <a:extLst>
                    <a:ext uri="{9D8B030D-6E8A-4147-A177-3AD203B41FA5}">
                      <a16:colId xmlns:a16="http://schemas.microsoft.com/office/drawing/2014/main" val="654688107"/>
                    </a:ext>
                  </a:extLst>
                </a:gridCol>
                <a:gridCol w="2373446">
                  <a:extLst>
                    <a:ext uri="{9D8B030D-6E8A-4147-A177-3AD203B41FA5}">
                      <a16:colId xmlns:a16="http://schemas.microsoft.com/office/drawing/2014/main" val="336053538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Univerzita 1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Univerzita 2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Univerzita 3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10132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Technologie a management zpracování dřeva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University of Ljubljana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Aristotle University of Thessaloniki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Hochschule fur Forstwirtschaft Rottenburg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37575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Arboristika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University of Zagreb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University of Padova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University of Ljubljana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88853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Krajinářství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University of Wageningen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BOKU Wien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Warsaw University of Life Sciences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1909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Stavby na bázi dřeva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Eberswalde University for Sustainable Development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Oulu University of Applied Sciences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Université de Lorraine - ENSTIB Epinal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43471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Lesnictví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Georg-August University Goettingen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BOKU Wien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Un. of Eastern Finland (Joensuu)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34102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Lesnictví tropů a subtropů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TU Dresden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University of Wageningen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Ghent University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02281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Tvorba a výroba nábytku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University of Ljubljana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Salzburg University of Applied Sciences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University of Trieste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86313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Design nábytku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University of Ljubljana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Galway-Mayo Institute of Technology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Instituo</a:t>
                      </a:r>
                      <a:r>
                        <a:rPr lang="cs-CZ" sz="1100" u="none" strike="noStrike" dirty="0">
                          <a:effectLst/>
                        </a:rPr>
                        <a:t> </a:t>
                      </a:r>
                      <a:r>
                        <a:rPr lang="cs-CZ" sz="1100" u="none" strike="noStrike" dirty="0" err="1">
                          <a:effectLst/>
                        </a:rPr>
                        <a:t>Politecnico</a:t>
                      </a:r>
                      <a:r>
                        <a:rPr lang="cs-CZ" sz="1100" u="none" strike="noStrike" dirty="0">
                          <a:effectLst/>
                        </a:rPr>
                        <a:t> de Coimbra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1347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5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Doporučení univerzit podle garantů studijních programů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85825" y="1372905"/>
            <a:ext cx="386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Magisterské studijní programy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951056"/>
              </p:ext>
            </p:extLst>
          </p:nvPr>
        </p:nvGraphicFramePr>
        <p:xfrm>
          <a:off x="885825" y="2368026"/>
          <a:ext cx="10363200" cy="2616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6000">
                  <a:extLst>
                    <a:ext uri="{9D8B030D-6E8A-4147-A177-3AD203B41FA5}">
                      <a16:colId xmlns:a16="http://schemas.microsoft.com/office/drawing/2014/main" val="1236355033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3414526037"/>
                    </a:ext>
                  </a:extLst>
                </a:gridCol>
                <a:gridCol w="2425700">
                  <a:extLst>
                    <a:ext uri="{9D8B030D-6E8A-4147-A177-3AD203B41FA5}">
                      <a16:colId xmlns:a16="http://schemas.microsoft.com/office/drawing/2014/main" val="4262739556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val="6841046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Univerzita 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Univerzita 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Univerzita 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57350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Krajinné inženýrství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University of Zagreb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University of Agriculture in Krakow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Wageningen University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79312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Technologie a management zpracování dřeva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University of Ljubljana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Aristotle University of Thessaloniki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Kaunas University of Technology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38304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Stavby na bázi dřeva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Oulu University of Applied Sciences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University of Ljubljana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Université de Lorraine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80753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Lesní inženýrství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Georg-August University Goettingen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BOKU Wien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Un. of Eastern Finland (Joensuu)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8999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Lesní inženýrství tropů a subtropů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TU Dresden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University of Wageningen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Ghent University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48227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Design nábytku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University of Ljubljana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Galway-Mayo Institute of Technology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Salzburg University of Applied Sciences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92613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Nábytkové inženýrství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University of Lorraine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Galway-Mayo Institute of Technology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Aristotle University of Thessaloniki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59271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European Forestry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University of Zagreb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Universidad de Vigo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Swedish University of Agricultural Sciences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70276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Technická biologie dřevin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University of Ljubljana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University of Padova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University </a:t>
                      </a:r>
                      <a:r>
                        <a:rPr lang="cs-CZ" sz="1100" dirty="0" err="1">
                          <a:effectLst/>
                        </a:rPr>
                        <a:t>of</a:t>
                      </a:r>
                      <a:r>
                        <a:rPr lang="cs-CZ" sz="1100" dirty="0">
                          <a:effectLst/>
                        </a:rPr>
                        <a:t> Zagreb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6415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45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142456" y="1391444"/>
          <a:ext cx="6350000" cy="50349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3090804860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51735733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Identifikace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Udělené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29272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LDF B-ARB-ARB komb [sem 2, roč 1]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(RO BRASOV01) Transilvania University of Brasov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90237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LDF B-ARB-ARB komb [sem 2, roč 1]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(RO BRASOV01) Transilvania University of Brasov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36923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LDF B-DREV-DREV prez [sem 6, roč 3]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(SF ROVANIE11) Lapland University of Applied Sciences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90683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LDF B-DSGN-DSGN </a:t>
                      </a:r>
                      <a:r>
                        <a:rPr lang="cs-CZ" sz="1100" u="none" strike="noStrike" dirty="0" err="1">
                          <a:effectLst/>
                        </a:rPr>
                        <a:t>prez</a:t>
                      </a:r>
                      <a:r>
                        <a:rPr lang="cs-CZ" sz="1100" u="none" strike="noStrike" dirty="0">
                          <a:effectLst/>
                        </a:rPr>
                        <a:t> [sem 2, </a:t>
                      </a:r>
                      <a:r>
                        <a:rPr lang="cs-CZ" sz="1100" u="none" strike="noStrike" dirty="0" err="1">
                          <a:effectLst/>
                        </a:rPr>
                        <a:t>roč</a:t>
                      </a:r>
                      <a:r>
                        <a:rPr lang="cs-CZ" sz="1100" u="none" strike="noStrike" dirty="0">
                          <a:effectLst/>
                        </a:rPr>
                        <a:t> 1]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(UK  INVERNE01) Inverness College UHI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9730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LDF B-DSGN-DSGN prez [sem 2, roč 1]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(IRL  GALWAY02) GMIT Galway-Mayo Institute of Technology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96032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LDF B-DSGN-DSGN prez [sem 5, roč 3]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(IRL  GALWAY02) GMIT Galway-Mayo Institute of Technology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76672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LDF B-DSGN-DSGN prez [sem 5, roč 3]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(IRL  GALWAY02) GMIT Galway-Mayo Institute of Technology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64822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LDF B-KRAJ-KRAJ prez [sem 4, roč 2]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(SF HELSINKI01) University of Helsinki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67338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LDF B-KRAJ-KRAJ prez [sem 4, roč 2]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(UK  INVERNE01) Inverness College UHI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49679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LDF B-LES-LES komb [sem 8, roč 3]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(UK  INVERNE01) Inverness College UHI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67315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LDF B-LES-LES prez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(SK ZVOLEN01) Technická univerzita vo Zvolene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27609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LDF B-LES-LES prez [sem 2, roč 1]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(A  WIEN03) Universitat fur Bodenkultur (BOKU) Wien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9324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LDF B-LES-LES prez [sem 2, roč 1]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(F ANGERS08) Fesia - Angers (uskupení čtyř univerzit)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76376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LDF B-LES-LES prez [sem 4, roč 2]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(SI LJUBLA01) University of Ljubljana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74046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LDF B-LES-LES prez [sem 5, roč 3]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(SF JOENSUU09) Karelia University of Applied Sciences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13627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LDF B-LES-LES prez [sem 6, roč 3]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(SF ROVANIE11) Lapland University of Applied Sciences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8581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LDF B-LES-LES prez [sem 6, roč 3]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(SK ZVOLEN01) Technická univerzita vo Zvolene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99840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LDF B-LES-LES prez [sem 6, roč 3]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(SF ROVANIE11) Lapland University of Applied Sciences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55474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LDF B-LES-LES prez [sem 6, roč 3]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(SF ROVANIE11) Lapland University of Applied Sciences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97610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LDF B-LES-LES prez [sem 8, roč 3]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(SK ZVOLEN01) Technická univerzita vo Zvolene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37955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LDF B-LES-LES prez [sem 8, roč 3]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(NL DRONTEN01) Aeres University of Applied Sciences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51836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LDF B-LES-TROP prez [sem 4, roč 2]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(E PAMPLOM02) Universidad  Pública de Navarra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71530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LDF B-LES-TROP prez [sem 4, roč 2]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(E PAMPLOM02) Universidad  Pública de Navarra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5704990"/>
                  </a:ext>
                </a:extLst>
              </a:tr>
            </a:tbl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Studentské mobility podle oboru 1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885825" y="1207698"/>
            <a:ext cx="2012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Příklad historických mobilit studentů LDF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240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NDELU">
  <a:themeElements>
    <a:clrScheme name="MENDELU">
      <a:dk1>
        <a:srgbClr val="000000"/>
      </a:dk1>
      <a:lt1>
        <a:srgbClr val="FFFFFF"/>
      </a:lt1>
      <a:dk2>
        <a:srgbClr val="78BE14"/>
      </a:dk2>
      <a:lt2>
        <a:srgbClr val="7F7F7F"/>
      </a:lt2>
      <a:accent1>
        <a:srgbClr val="CE9700"/>
      </a:accent1>
      <a:accent2>
        <a:srgbClr val="0A5028"/>
      </a:accent2>
      <a:accent3>
        <a:srgbClr val="8C0A00"/>
      </a:accent3>
      <a:accent4>
        <a:srgbClr val="0046A0"/>
      </a:accent4>
      <a:accent5>
        <a:srgbClr val="AA006E"/>
      </a:accent5>
      <a:accent6>
        <a:srgbClr val="00AAB4"/>
      </a:accent6>
      <a:hlink>
        <a:srgbClr val="7F7F7F"/>
      </a:hlink>
      <a:folHlink>
        <a:srgbClr val="BFBFBF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blona_prezentace_LDF" id="{C89A9E3D-A5A3-491B-AB8F-A297E1B70065}" vid="{AE144EDD-EEC8-481B-A53A-B377942A2E1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sablona_prezentace_LDF</Template>
  <TotalTime>506</TotalTime>
  <Words>1836</Words>
  <Application>Microsoft Office PowerPoint</Application>
  <PresentationFormat>Širokoúhlá obrazovka</PresentationFormat>
  <Paragraphs>271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Times New Roman</vt:lpstr>
      <vt:lpstr>MENDELU</vt:lpstr>
      <vt:lpstr>Mobility Erasmus+ 2025/26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Mobility Erasmus+ 2021/22</dc:title>
  <dc:creator>admin</dc:creator>
  <cp:lastModifiedBy>admin</cp:lastModifiedBy>
  <cp:revision>47</cp:revision>
  <dcterms:created xsi:type="dcterms:W3CDTF">2020-12-09T09:32:35Z</dcterms:created>
  <dcterms:modified xsi:type="dcterms:W3CDTF">2024-11-12T13:40:33Z</dcterms:modified>
</cp:coreProperties>
</file>