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7" r:id="rId2"/>
  </p:sldIdLst>
  <p:sldSz cx="12801600" cy="9601200" type="A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3766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7533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1300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5066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688336" algn="l" defTabSz="1075334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3226003" algn="l" defTabSz="1075334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763670" algn="l" defTabSz="1075334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4301338" algn="l" defTabSz="1075334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4" autoAdjust="0"/>
  </p:normalViewPr>
  <p:slideViewPr>
    <p:cSldViewPr snapToGrid="0">
      <p:cViewPr>
        <p:scale>
          <a:sx n="60" d="100"/>
          <a:sy n="60" d="100"/>
        </p:scale>
        <p:origin x="13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667" y="7716522"/>
            <a:ext cx="1861899" cy="161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965124" y="655639"/>
            <a:ext cx="6217444" cy="8289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64609" y="2213612"/>
            <a:ext cx="10236793" cy="5491277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249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604536" y="462280"/>
            <a:ext cx="2732009" cy="1751330"/>
          </a:xfrm>
          <a:prstGeom prst="rect">
            <a:avLst/>
          </a:prstGeom>
        </p:spPr>
        <p:txBody>
          <a:bodyPr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1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3230417-9B73-4539-8A7D-ECA6CE924818}" type="datetimeFigureOut">
              <a:rPr lang="cs-CZ"/>
              <a:pPr>
                <a:defRPr/>
              </a:pPr>
              <a:t>09.11.2023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224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79" y="8245477"/>
            <a:ext cx="1455181" cy="12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30116" y="1680212"/>
            <a:ext cx="5630706" cy="6584224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930119" y="586744"/>
            <a:ext cx="11406426" cy="86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3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5"/>
          </p:nvPr>
        </p:nvSpPr>
        <p:spPr>
          <a:xfrm>
            <a:off x="6836413" y="1680210"/>
            <a:ext cx="5500132" cy="6584225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6"/>
          </p:nvPr>
        </p:nvSpPr>
        <p:spPr>
          <a:xfrm>
            <a:off x="2180272" y="8821105"/>
            <a:ext cx="638079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7"/>
          </p:nvPr>
        </p:nvSpPr>
        <p:spPr>
          <a:xfrm>
            <a:off x="930116" y="8821105"/>
            <a:ext cx="110013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/>
            </a:lvl1pPr>
          </a:lstStyle>
          <a:p>
            <a:pPr>
              <a:defRPr/>
            </a:pPr>
            <a:fld id="{045AF8E8-0845-411A-A6D2-2E067863821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650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79" y="8245477"/>
            <a:ext cx="1455181" cy="12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30113" y="2384000"/>
            <a:ext cx="5676270" cy="115348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520" b="1"/>
            </a:lvl1pPr>
            <a:lvl2pPr marL="480047" indent="0">
              <a:buNone/>
              <a:defRPr sz="2100" b="1"/>
            </a:lvl2pPr>
            <a:lvl3pPr marL="960094" indent="0">
              <a:buNone/>
              <a:defRPr sz="1890" b="1"/>
            </a:lvl3pPr>
            <a:lvl4pPr marL="1440141" indent="0">
              <a:buNone/>
              <a:defRPr sz="1680" b="1"/>
            </a:lvl4pPr>
            <a:lvl5pPr marL="1920188" indent="0">
              <a:buNone/>
              <a:defRPr sz="1680" b="1"/>
            </a:lvl5pPr>
            <a:lvl6pPr marL="2400235" indent="0">
              <a:buNone/>
              <a:defRPr sz="1680" b="1"/>
            </a:lvl6pPr>
            <a:lvl7pPr marL="2880281" indent="0">
              <a:buNone/>
              <a:defRPr sz="1680" b="1"/>
            </a:lvl7pPr>
            <a:lvl8pPr marL="3360328" indent="0">
              <a:buNone/>
              <a:defRPr sz="1680" b="1"/>
            </a:lvl8pPr>
            <a:lvl9pPr marL="3840374" indent="0">
              <a:buNone/>
              <a:defRPr sz="168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30112" y="3537480"/>
            <a:ext cx="5676269" cy="5079894"/>
          </a:xfrm>
          <a:prstGeom prst="rect">
            <a:avLst/>
          </a:prstGeom>
        </p:spPr>
        <p:txBody>
          <a:bodyPr lIns="0" tIns="0" rIns="0" bIns="0" anchor="t" anchorCtr="0"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774181" y="2384003"/>
            <a:ext cx="5562362" cy="115347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520" b="1"/>
            </a:lvl1pPr>
            <a:lvl2pPr marL="480047" indent="0">
              <a:buNone/>
              <a:defRPr sz="2100" b="1"/>
            </a:lvl2pPr>
            <a:lvl3pPr marL="960094" indent="0">
              <a:buNone/>
              <a:defRPr sz="1890" b="1"/>
            </a:lvl3pPr>
            <a:lvl4pPr marL="1440141" indent="0">
              <a:buNone/>
              <a:defRPr sz="1680" b="1"/>
            </a:lvl4pPr>
            <a:lvl5pPr marL="1920188" indent="0">
              <a:buNone/>
              <a:defRPr sz="1680" b="1"/>
            </a:lvl5pPr>
            <a:lvl6pPr marL="2400235" indent="0">
              <a:buNone/>
              <a:defRPr sz="1680" b="1"/>
            </a:lvl6pPr>
            <a:lvl7pPr marL="2880281" indent="0">
              <a:buNone/>
              <a:defRPr sz="1680" b="1"/>
            </a:lvl7pPr>
            <a:lvl8pPr marL="3360328" indent="0">
              <a:buNone/>
              <a:defRPr sz="1680" b="1"/>
            </a:lvl8pPr>
            <a:lvl9pPr marL="3840374" indent="0">
              <a:buNone/>
              <a:defRPr sz="168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930119" y="586741"/>
            <a:ext cx="11406426" cy="1588348"/>
          </a:xfrm>
          <a:prstGeom prst="rect">
            <a:avLst/>
          </a:prstGeom>
        </p:spPr>
        <p:txBody>
          <a:bodyPr lIns="0" tIns="0" rIns="0" bIns="0"/>
          <a:lstStyle>
            <a:lvl1pPr>
              <a:defRPr sz="33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obsah 3"/>
          <p:cNvSpPr>
            <a:spLocks noGrp="1"/>
          </p:cNvSpPr>
          <p:nvPr>
            <p:ph sz="half" idx="15"/>
          </p:nvPr>
        </p:nvSpPr>
        <p:spPr>
          <a:xfrm>
            <a:off x="6774181" y="3537480"/>
            <a:ext cx="5562362" cy="5079894"/>
          </a:xfrm>
          <a:prstGeom prst="rect">
            <a:avLst/>
          </a:prstGeom>
        </p:spPr>
        <p:txBody>
          <a:bodyPr lIns="0" tIns="0" rIns="0" bIns="0" anchor="t" anchorCtr="0"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6"/>
          </p:nvPr>
        </p:nvSpPr>
        <p:spPr>
          <a:xfrm>
            <a:off x="2180272" y="8821105"/>
            <a:ext cx="638079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7"/>
          </p:nvPr>
        </p:nvSpPr>
        <p:spPr>
          <a:xfrm>
            <a:off x="930116" y="8821105"/>
            <a:ext cx="110013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/>
            </a:lvl1pPr>
          </a:lstStyle>
          <a:p>
            <a:pPr>
              <a:defRPr/>
            </a:pPr>
            <a:fld id="{C6BED17B-21B2-4759-B235-57B46B5DA12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78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79" y="8245477"/>
            <a:ext cx="1455181" cy="12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930116" y="2026921"/>
            <a:ext cx="5680710" cy="64408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graf.</a:t>
            </a:r>
          </a:p>
        </p:txBody>
      </p:sp>
      <p:sp>
        <p:nvSpPr>
          <p:cNvPr id="11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6850856" y="2026921"/>
            <a:ext cx="5485687" cy="64408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graf.</a:t>
            </a:r>
          </a:p>
        </p:txBody>
      </p:sp>
      <p:sp>
        <p:nvSpPr>
          <p:cNvPr id="12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930116" y="586744"/>
            <a:ext cx="11406427" cy="86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3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6"/>
          </p:nvPr>
        </p:nvSpPr>
        <p:spPr>
          <a:xfrm>
            <a:off x="2180272" y="8821105"/>
            <a:ext cx="638079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7"/>
          </p:nvPr>
        </p:nvSpPr>
        <p:spPr>
          <a:xfrm>
            <a:off x="930116" y="8821105"/>
            <a:ext cx="110013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/>
            </a:lvl1pPr>
          </a:lstStyle>
          <a:p>
            <a:pPr>
              <a:defRPr/>
            </a:pPr>
            <a:fld id="{0B260A34-A5D8-4055-A95F-6FEF7AFF164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32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" y="0"/>
            <a:ext cx="485061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930116" y="2106931"/>
            <a:ext cx="11481435" cy="5334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62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722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" y="0"/>
            <a:ext cx="485061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930116" y="2106931"/>
            <a:ext cx="11481435" cy="5334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62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2797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79" y="8245477"/>
            <a:ext cx="1455181" cy="12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obrázek 11"/>
          <p:cNvSpPr>
            <a:spLocks noGrp="1"/>
          </p:cNvSpPr>
          <p:nvPr>
            <p:ph type="pic" sz="quarter" idx="13"/>
          </p:nvPr>
        </p:nvSpPr>
        <p:spPr>
          <a:xfrm>
            <a:off x="930114" y="1880237"/>
            <a:ext cx="6060760" cy="66808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4" name="Zástupný symbol pro obrázek 13"/>
          <p:cNvSpPr>
            <a:spLocks noGrp="1"/>
          </p:cNvSpPr>
          <p:nvPr>
            <p:ph type="pic" sz="quarter" idx="14"/>
          </p:nvPr>
        </p:nvSpPr>
        <p:spPr>
          <a:xfrm>
            <a:off x="7150896" y="1880236"/>
            <a:ext cx="5185649" cy="31337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5" name="Zástupný symbol pro obrázek 13"/>
          <p:cNvSpPr>
            <a:spLocks noGrp="1"/>
          </p:cNvSpPr>
          <p:nvPr>
            <p:ph type="pic" sz="quarter" idx="15"/>
          </p:nvPr>
        </p:nvSpPr>
        <p:spPr>
          <a:xfrm>
            <a:off x="7150893" y="5273992"/>
            <a:ext cx="3650457" cy="32870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6" name="Zástupný symbol pro text 17"/>
          <p:cNvSpPr>
            <a:spLocks noGrp="1"/>
          </p:cNvSpPr>
          <p:nvPr>
            <p:ph type="body" sz="quarter" idx="16"/>
          </p:nvPr>
        </p:nvSpPr>
        <p:spPr>
          <a:xfrm>
            <a:off x="930119" y="586744"/>
            <a:ext cx="11406426" cy="86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3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7"/>
          </p:nvPr>
        </p:nvSpPr>
        <p:spPr>
          <a:xfrm>
            <a:off x="2180272" y="8821105"/>
            <a:ext cx="638079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8"/>
          </p:nvPr>
        </p:nvSpPr>
        <p:spPr>
          <a:xfrm>
            <a:off x="930116" y="8821105"/>
            <a:ext cx="110013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/>
            </a:lvl1pPr>
          </a:lstStyle>
          <a:p>
            <a:pPr>
              <a:defRPr/>
            </a:pPr>
            <a:fld id="{8C864DCC-9A56-439C-9992-F6F453C9A4B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175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667" y="7716522"/>
            <a:ext cx="1861899" cy="161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930119" y="2160270"/>
            <a:ext cx="11406426" cy="5544619"/>
          </a:xfrm>
          <a:prstGeom prst="rect">
            <a:avLst/>
          </a:prstGeom>
        </p:spPr>
        <p:txBody>
          <a:bodyPr lIns="0" tIns="0" rIns="0" bIns="0"/>
          <a:lstStyle>
            <a:lvl1pPr>
              <a:defRPr sz="462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00630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667" y="7716522"/>
            <a:ext cx="1861899" cy="161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965124" y="655639"/>
            <a:ext cx="6217444" cy="8289925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64609" y="2213612"/>
            <a:ext cx="10236793" cy="5491277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249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604536" y="462280"/>
            <a:ext cx="2732009" cy="1751330"/>
          </a:xfrm>
          <a:prstGeom prst="rect">
            <a:avLst/>
          </a:prstGeom>
        </p:spPr>
        <p:txBody>
          <a:bodyPr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1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3230417-9B73-4539-8A7D-ECA6CE924818}" type="datetimeFigureOut">
              <a:rPr lang="cs-CZ"/>
              <a:pPr>
                <a:defRPr/>
              </a:pPr>
              <a:t>09.11.2023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789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999" y="7727635"/>
            <a:ext cx="1861899" cy="161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" y="0"/>
            <a:ext cx="485061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965124" y="655639"/>
            <a:ext cx="6217444" cy="8289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64609" y="2213612"/>
            <a:ext cx="10236793" cy="5491277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249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604534" y="462280"/>
            <a:ext cx="2880360" cy="1751330"/>
          </a:xfrm>
          <a:prstGeom prst="rect">
            <a:avLst/>
          </a:prstGeom>
        </p:spPr>
        <p:txBody>
          <a:bodyPr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1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CFF7F14-9D17-4F7D-8B6A-946E2D069DA4}" type="datetimeFigureOut">
              <a:rPr lang="cs-CZ"/>
              <a:pPr>
                <a:defRPr/>
              </a:pPr>
              <a:t>09.11.2023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876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79" y="8245477"/>
            <a:ext cx="1455181" cy="12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930116" y="586744"/>
            <a:ext cx="11481435" cy="86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3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0442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743" y="8245477"/>
            <a:ext cx="1201816" cy="125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930116" y="586744"/>
            <a:ext cx="11481435" cy="86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3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5"/>
          </p:nvPr>
        </p:nvSpPr>
        <p:spPr>
          <a:xfrm>
            <a:off x="2180272" y="8821105"/>
            <a:ext cx="638079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6"/>
          </p:nvPr>
        </p:nvSpPr>
        <p:spPr>
          <a:xfrm>
            <a:off x="930116" y="8821105"/>
            <a:ext cx="110013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/>
            </a:lvl1pPr>
          </a:lstStyle>
          <a:p>
            <a:pPr>
              <a:defRPr/>
            </a:pPr>
            <a:fld id="{1716E390-6E79-41AE-9A81-09876B7D4D9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596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79" y="8245477"/>
            <a:ext cx="1455181" cy="12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0115" y="1637983"/>
            <a:ext cx="11406427" cy="7020878"/>
          </a:xfrm>
          <a:prstGeom prst="rect">
            <a:avLst/>
          </a:prstGeom>
        </p:spPr>
        <p:txBody>
          <a:bodyPr lIns="0" tIns="0" rIns="0" bIns="0"/>
          <a:lstStyle>
            <a:lvl2pPr marL="720070" indent="-240024">
              <a:buClr>
                <a:schemeClr val="accent2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200117" indent="-240024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80164" indent="-240024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930119" y="586744"/>
            <a:ext cx="11406426" cy="86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3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5"/>
          </p:nvPr>
        </p:nvSpPr>
        <p:spPr>
          <a:xfrm>
            <a:off x="2180272" y="8821105"/>
            <a:ext cx="638079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6"/>
          </p:nvPr>
        </p:nvSpPr>
        <p:spPr>
          <a:xfrm>
            <a:off x="930116" y="8821105"/>
            <a:ext cx="110013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/>
            </a:lvl1pPr>
          </a:lstStyle>
          <a:p>
            <a:pPr>
              <a:defRPr/>
            </a:pPr>
            <a:fld id="{BFAAD7D6-9B50-42D4-98B6-4D4773458EC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15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79" y="8245477"/>
            <a:ext cx="1455181" cy="12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930116" y="586744"/>
            <a:ext cx="11481435" cy="86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3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930114" y="1670339"/>
            <a:ext cx="11481435" cy="70208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6"/>
          </p:nvPr>
        </p:nvSpPr>
        <p:spPr>
          <a:xfrm>
            <a:off x="2180272" y="8821105"/>
            <a:ext cx="638079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7"/>
          </p:nvPr>
        </p:nvSpPr>
        <p:spPr>
          <a:xfrm>
            <a:off x="930116" y="8821105"/>
            <a:ext cx="110013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/>
            </a:lvl1pPr>
          </a:lstStyle>
          <a:p>
            <a:pPr>
              <a:defRPr/>
            </a:pPr>
            <a:fld id="{3DEE663E-F5E9-4083-A534-F09240E251A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47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79" y="8245477"/>
            <a:ext cx="1455181" cy="12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930116" y="586744"/>
            <a:ext cx="11481435" cy="86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3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6"/>
          </p:nvPr>
        </p:nvSpPr>
        <p:spPr>
          <a:xfrm>
            <a:off x="930116" y="1706882"/>
            <a:ext cx="11481435" cy="69853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7"/>
          </p:nvPr>
        </p:nvSpPr>
        <p:spPr>
          <a:xfrm>
            <a:off x="2180272" y="8821105"/>
            <a:ext cx="638079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8"/>
          </p:nvPr>
        </p:nvSpPr>
        <p:spPr>
          <a:xfrm>
            <a:off x="930116" y="8821105"/>
            <a:ext cx="110013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/>
            </a:lvl1pPr>
          </a:lstStyle>
          <a:p>
            <a:pPr>
              <a:defRPr/>
            </a:pPr>
            <a:fld id="{09109410-8F1F-4B59-B1F8-603E7F5F04F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70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79" y="8245477"/>
            <a:ext cx="1455181" cy="12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930118" y="1637983"/>
            <a:ext cx="7000876" cy="7020878"/>
          </a:xfrm>
          <a:prstGeom prst="rect">
            <a:avLst/>
          </a:prstGeom>
        </p:spPr>
        <p:txBody>
          <a:bodyPr lIns="0" tIns="0" rIns="0" bIns="0"/>
          <a:lstStyle>
            <a:lvl2pPr marL="720070" indent="-240024">
              <a:buClr>
                <a:schemeClr val="accent2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200117" indent="-240024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80164" indent="-240024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4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8211029" y="1637983"/>
            <a:ext cx="4200524" cy="702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60"/>
            </a:lvl1pPr>
            <a:lvl2pPr marL="480047" indent="0">
              <a:buNone/>
              <a:defRPr sz="2940"/>
            </a:lvl2pPr>
            <a:lvl3pPr marL="960094" indent="0">
              <a:buNone/>
              <a:defRPr sz="2520"/>
            </a:lvl3pPr>
            <a:lvl4pPr marL="1440141" indent="0">
              <a:buNone/>
              <a:defRPr sz="2100"/>
            </a:lvl4pPr>
            <a:lvl5pPr marL="1920188" indent="0">
              <a:buNone/>
              <a:defRPr sz="2100"/>
            </a:lvl5pPr>
            <a:lvl6pPr marL="2400235" indent="0">
              <a:buNone/>
              <a:defRPr sz="2100"/>
            </a:lvl6pPr>
            <a:lvl7pPr marL="2880281" indent="0">
              <a:buNone/>
              <a:defRPr sz="2100"/>
            </a:lvl7pPr>
            <a:lvl8pPr marL="3360328" indent="0">
              <a:buNone/>
              <a:defRPr sz="2100"/>
            </a:lvl8pPr>
            <a:lvl9pPr marL="3840374" indent="0">
              <a:buNone/>
              <a:defRPr sz="21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7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930116" y="586744"/>
            <a:ext cx="11481435" cy="86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3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5"/>
          </p:nvPr>
        </p:nvSpPr>
        <p:spPr>
          <a:xfrm>
            <a:off x="2180272" y="8821105"/>
            <a:ext cx="638079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6"/>
          </p:nvPr>
        </p:nvSpPr>
        <p:spPr>
          <a:xfrm>
            <a:off x="930116" y="8821105"/>
            <a:ext cx="1100138" cy="5111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/>
            </a:lvl1pPr>
          </a:lstStyle>
          <a:p>
            <a:pPr>
              <a:defRPr/>
            </a:pPr>
            <a:fld id="{CB66E955-79C7-4B4F-BB18-5186041CA1C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15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" y="0"/>
            <a:ext cx="485061" cy="960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52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6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Arial" panose="020B0604020202020204" pitchFamily="34" charset="0"/>
        </a:defRPr>
      </a:lvl5pPr>
      <a:lvl6pPr marL="48004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Arial" panose="020B0604020202020204" pitchFamily="34" charset="0"/>
        </a:defRPr>
      </a:lvl6pPr>
      <a:lvl7pPr marL="96009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Arial" panose="020B0604020202020204" pitchFamily="34" charset="0"/>
        </a:defRPr>
      </a:lvl7pPr>
      <a:lvl8pPr marL="144014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Arial" panose="020B0604020202020204" pitchFamily="34" charset="0"/>
        </a:defRPr>
      </a:lvl8pPr>
      <a:lvl9pPr marL="192018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1" fontAlgn="base" hangingPunct="1">
        <a:spcBef>
          <a:spcPts val="1050"/>
        </a:spcBef>
        <a:spcAft>
          <a:spcPct val="0"/>
        </a:spcAft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720070" indent="-240024" algn="l" rtl="0" eaLnBrk="1" fontAlgn="base" hangingPunct="1">
        <a:spcBef>
          <a:spcPts val="525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17" indent="-240024" algn="l" rtl="0" eaLnBrk="1" fontAlgn="base" hangingPunct="1">
        <a:spcBef>
          <a:spcPts val="525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680164" indent="-240024" algn="l" rtl="0" eaLnBrk="1" fontAlgn="base" hangingPunct="1">
        <a:spcBef>
          <a:spcPts val="525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11" indent="-240024" algn="l" rtl="0" eaLnBrk="1" fontAlgn="base" hangingPunct="1">
        <a:spcBef>
          <a:spcPts val="525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2640258" indent="-240024" algn="l" defTabSz="960094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04" indent="-240024" algn="l" defTabSz="960094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51" indent="-240024" algn="l" defTabSz="960094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398" indent="-240024" algn="l" defTabSz="960094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6009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47" algn="l" defTabSz="96009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094" algn="l" defTabSz="96009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41" algn="l" defTabSz="96009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188" algn="l" defTabSz="96009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235" algn="l" defTabSz="96009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281" algn="l" defTabSz="96009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328" algn="l" defTabSz="96009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374" algn="l" defTabSz="96009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5A9357DB-A1C5-9733-370D-3A8B8C1D340C}"/>
              </a:ext>
            </a:extLst>
          </p:cNvPr>
          <p:cNvSpPr/>
          <p:nvPr/>
        </p:nvSpPr>
        <p:spPr>
          <a:xfrm>
            <a:off x="615222" y="1497738"/>
            <a:ext cx="6683555" cy="6605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07CD055A-3C8F-19FB-D54E-AA1619BED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223" y="1640911"/>
            <a:ext cx="5945597" cy="7794208"/>
          </a:xfrm>
        </p:spPr>
        <p:txBody>
          <a:bodyPr/>
          <a:lstStyle/>
          <a:p>
            <a:pPr algn="just"/>
            <a:r>
              <a:rPr lang="cs-CZ" sz="1200" b="1" cap="all" dirty="0"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The aim of the project was to compare the acetylation processes of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beech wood (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Fagus sylvatica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depending on the different phases of acetic anhydride </a:t>
            </a:r>
            <a:r>
              <a:rPr lang="en-US" sz="1100" cap="al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gaseous and liquid. Furthermore, the properties of the acetylated samples were tested: Equilibrium moisture content 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EMC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Anti</a:t>
            </a:r>
            <a:r>
              <a:rPr lang="en-US" sz="1100" cap="al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swelling efficacy 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ASE) and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analy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Fourier Transform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infrared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FTIR) in order to compare changes in the chemical composition of the samples.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2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cs-CZ" sz="1200" b="1" cap="all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cs-CZ" sz="12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cs-CZ" sz="1200" b="1" cap="al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The examined beech samples were processed to dimensions of 20×20×20 mm. Acetylation in the liquid phase was carried out according to the procedure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publi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Čermák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et al. 2022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For acetylation in the gas phase, a vacuum distillation apparatus was created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Acetylated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with more extensive treatment parameters (temperatures of 100, 110, 120 and 130°C; and reaction times of 1, 2, 3 and 4 hours)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versus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acetylated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Water related properties were tested both in terms of exposure to water vapor (in a climate chamber with different values of air humidity </a:t>
            </a:r>
            <a:r>
              <a:rPr lang="en-US" sz="1100" cap="al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30, 65 and 90%) and in the case of soaking the samples in demineralized water (from period of 2 hours to 3 months). 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Chemical analyzes were performed in collaboration with the Universität für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Bodenkultur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Wien (BOKU), Austria. The investigated method of FTIR analysis was Attenuated Total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Reflexion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(ATR), when the crushed wood dust of the samples was placed on the measuring device. After entering the range of measured values, a spectrum was created with individual absorption peaks for the investigated chemical bonds.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56C7541B-8E92-22B5-8462-B62FCEDA72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159" y="166082"/>
            <a:ext cx="11721320" cy="1716274"/>
          </a:xfrm>
        </p:spPr>
        <p:txBody>
          <a:bodyPr/>
          <a:lstStyle/>
          <a:p>
            <a:pPr algn="ctr"/>
            <a:r>
              <a:rPr lang="en-US" sz="1470" cap="al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Comparison of wood acetylation methods with gas and liquid–phase chemicals</a:t>
            </a:r>
            <a:br>
              <a:rPr lang="cs-CZ" sz="1470" cap="al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47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br>
              <a:rPr lang="cs-CZ" sz="147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47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Beránek</a:t>
            </a:r>
            <a:r>
              <a:rPr lang="en-US" sz="147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7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Štěpán</a:t>
            </a:r>
            <a:r>
              <a:rPr lang="en-US" sz="147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7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Baar</a:t>
            </a:r>
            <a:r>
              <a:rPr lang="en-US" sz="147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Jan</a:t>
            </a:r>
            <a:br>
              <a:rPr lang="cs-CZ" sz="147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47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br>
              <a:rPr lang="cs-CZ" sz="147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470" b="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Mendel University in Brno, Zemědělská 3, 613 00 Brno / </a:t>
            </a:r>
            <a:r>
              <a:rPr lang="cs-CZ" sz="1470" b="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Faculty</a:t>
            </a:r>
            <a:r>
              <a:rPr lang="cs-CZ" sz="1470" b="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470" b="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sz="1470" b="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470" b="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Forestry</a:t>
            </a:r>
            <a:r>
              <a:rPr lang="cs-CZ" sz="1470" b="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cs-CZ" sz="1470" b="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Wood</a:t>
            </a:r>
            <a:r>
              <a:rPr lang="cs-CZ" sz="1470" b="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Technology</a:t>
            </a:r>
            <a:br>
              <a:rPr lang="cs-CZ" sz="147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47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47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-mail: </a:t>
            </a:r>
            <a:r>
              <a:rPr lang="en-US" sz="1470" b="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xberane2@mendelu.cz</a:t>
            </a:r>
            <a:endParaRPr lang="cs-CZ" sz="147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B142CD5C-F588-7B0B-0C97-E1D41DDEB84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836412" y="1640911"/>
            <a:ext cx="5500132" cy="7867300"/>
          </a:xfrm>
        </p:spPr>
        <p:txBody>
          <a:bodyPr/>
          <a:lstStyle/>
          <a:p>
            <a:pPr algn="just"/>
            <a:r>
              <a:rPr lang="cs-CZ" sz="1200" b="1" cap="all" dirty="0">
                <a:latin typeface="Arial" panose="020B0604020202020204" pitchFamily="34" charset="0"/>
                <a:cs typeface="Arial" panose="020B0604020202020204" pitchFamily="34" charset="0"/>
              </a:rPr>
              <a:t>RESULTS: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1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Wood</a:t>
            </a:r>
            <a:r>
              <a:rPr lang="cs-CZ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acetylation</a:t>
            </a:r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cs-CZ" sz="115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155" dirty="0"/>
          </a:p>
          <a:p>
            <a:pPr algn="just"/>
            <a:endParaRPr lang="cs-CZ" sz="1155" dirty="0"/>
          </a:p>
          <a:p>
            <a:pPr algn="just"/>
            <a:endParaRPr lang="cs-CZ" sz="1155" dirty="0"/>
          </a:p>
          <a:p>
            <a:pPr algn="just"/>
            <a:endParaRPr lang="cs-CZ" sz="1155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155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1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cs-CZ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cs-CZ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cs-CZ" sz="115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155" dirty="0"/>
          </a:p>
          <a:p>
            <a:pPr algn="just"/>
            <a:endParaRPr lang="cs-CZ" sz="1155" dirty="0"/>
          </a:p>
          <a:p>
            <a:pPr algn="just"/>
            <a:endParaRPr lang="cs-CZ" sz="1155" dirty="0"/>
          </a:p>
          <a:p>
            <a:pPr algn="just"/>
            <a:endParaRPr lang="cs-CZ" sz="1155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155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FTIR </a:t>
            </a:r>
            <a:r>
              <a:rPr lang="cs-CZ" sz="11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cs-CZ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cap="al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cs-CZ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 ATR</a:t>
            </a:r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cs-CZ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155" dirty="0"/>
          </a:p>
          <a:p>
            <a:pPr algn="just"/>
            <a:endParaRPr lang="cs-CZ" sz="1155" dirty="0"/>
          </a:p>
          <a:p>
            <a:pPr algn="just"/>
            <a:endParaRPr lang="cs-CZ" sz="1155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algn="just"/>
            <a:r>
              <a:rPr lang="cs-CZ" sz="140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     </a:t>
            </a:r>
            <a:r>
              <a:rPr lang="cs-CZ" sz="1400" i="1" dirty="0">
                <a:solidFill>
                  <a:schemeClr val="accent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https://www.ldf.mendelu.cz/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2FA117EB-22B7-C613-614D-3F4A2F994FC3}"/>
              </a:ext>
            </a:extLst>
          </p:cNvPr>
          <p:cNvCxnSpPr/>
          <p:nvPr/>
        </p:nvCxnSpPr>
        <p:spPr>
          <a:xfrm>
            <a:off x="1028452" y="1534260"/>
            <a:ext cx="10929358" cy="0"/>
          </a:xfrm>
          <a:prstGeom prst="line">
            <a:avLst/>
          </a:prstGeom>
          <a:ln w="28575"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Obrázek 25">
            <a:extLst>
              <a:ext uri="{FF2B5EF4-FFF2-40B4-BE49-F238E27FC236}">
                <a16:creationId xmlns:a16="http://schemas.microsoft.com/office/drawing/2014/main" id="{D1D6916C-2D27-FE29-DA18-340ECAC25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92" y="6303434"/>
            <a:ext cx="2353822" cy="1716273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B6786529-A098-E75B-33F8-8C59F30A9B84}"/>
              </a:ext>
            </a:extLst>
          </p:cNvPr>
          <p:cNvSpPr txBox="1"/>
          <p:nvPr/>
        </p:nvSpPr>
        <p:spPr>
          <a:xfrm>
            <a:off x="965325" y="8046030"/>
            <a:ext cx="2123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i="1" dirty="0" err="1"/>
              <a:t>Fig</a:t>
            </a:r>
            <a:r>
              <a:rPr lang="cs-CZ" sz="1100" i="1" dirty="0"/>
              <a:t>. 1 – </a:t>
            </a:r>
            <a:r>
              <a:rPr lang="cs-CZ" sz="1100" i="1" dirty="0" err="1"/>
              <a:t>vacuum</a:t>
            </a:r>
            <a:r>
              <a:rPr lang="cs-CZ" sz="1100" i="1" dirty="0"/>
              <a:t> </a:t>
            </a:r>
            <a:r>
              <a:rPr lang="cs-CZ" sz="1100" i="1" dirty="0" err="1"/>
              <a:t>distillation</a:t>
            </a:r>
            <a:r>
              <a:rPr lang="cs-CZ" sz="1100" i="1" dirty="0"/>
              <a:t> </a:t>
            </a:r>
            <a:r>
              <a:rPr lang="cs-CZ" sz="1100" i="1" dirty="0" err="1"/>
              <a:t>apparatus</a:t>
            </a:r>
            <a:endParaRPr lang="cs-CZ" sz="1100" i="1" dirty="0"/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FA5F2D4C-45E0-ED35-3A2D-1B4441CCA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750" y="8469988"/>
            <a:ext cx="962858" cy="962858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4E7CA73A-59EA-BF8B-159C-9746A0BD8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52" t="79180" r="7241" b="9474"/>
          <a:stretch/>
        </p:blipFill>
        <p:spPr>
          <a:xfrm>
            <a:off x="10571967" y="8401670"/>
            <a:ext cx="1764577" cy="1000067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3F25495A-52D4-7068-03D0-C5B8F865F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046" y="6304922"/>
            <a:ext cx="2353822" cy="1714785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A9D08FC5-3DE8-82EC-828E-1759D81F2046}"/>
              </a:ext>
            </a:extLst>
          </p:cNvPr>
          <p:cNvSpPr txBox="1"/>
          <p:nvPr/>
        </p:nvSpPr>
        <p:spPr>
          <a:xfrm>
            <a:off x="3786191" y="8100307"/>
            <a:ext cx="2029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i="1" dirty="0" err="1"/>
              <a:t>Fig</a:t>
            </a:r>
            <a:r>
              <a:rPr lang="cs-CZ" sz="1100" i="1" dirty="0"/>
              <a:t>. 2 – </a:t>
            </a:r>
            <a:r>
              <a:rPr lang="en-US" sz="1100" i="1" dirty="0"/>
              <a:t>application of wood dust sample</a:t>
            </a:r>
            <a:endParaRPr lang="cs-CZ" sz="1100" i="1" dirty="0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BD8B29AE-39C5-5C80-C6BE-69E01303F884}"/>
              </a:ext>
            </a:extLst>
          </p:cNvPr>
          <p:cNvSpPr txBox="1"/>
          <p:nvPr/>
        </p:nvSpPr>
        <p:spPr>
          <a:xfrm>
            <a:off x="6836412" y="3510709"/>
            <a:ext cx="259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i="1" dirty="0" err="1"/>
              <a:t>Fig</a:t>
            </a:r>
            <a:r>
              <a:rPr lang="cs-CZ" sz="800" i="1" dirty="0"/>
              <a:t>. 3 – </a:t>
            </a:r>
            <a:r>
              <a:rPr lang="en-US" sz="800" i="1" dirty="0"/>
              <a:t>weight percentage gain (WPG) of acetylated samples in the gas phase depending on temperature and reaction time.</a:t>
            </a:r>
            <a:endParaRPr lang="cs-CZ" sz="800" i="1" dirty="0"/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739E926D-67AD-214A-26BC-6E31167845EE}"/>
              </a:ext>
            </a:extLst>
          </p:cNvPr>
          <p:cNvSpPr txBox="1"/>
          <p:nvPr/>
        </p:nvSpPr>
        <p:spPr>
          <a:xfrm>
            <a:off x="9582559" y="3521876"/>
            <a:ext cx="2591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i="1" dirty="0" err="1"/>
              <a:t>Fig</a:t>
            </a:r>
            <a:r>
              <a:rPr lang="cs-CZ" sz="800" i="1" dirty="0"/>
              <a:t>. 4 – </a:t>
            </a:r>
            <a:r>
              <a:rPr lang="cs-CZ" sz="800" i="1" dirty="0" err="1"/>
              <a:t>relationship</a:t>
            </a:r>
            <a:r>
              <a:rPr lang="en-US" sz="800" i="1" dirty="0"/>
              <a:t> between the values of WPG and the bulking coefficient (BC) </a:t>
            </a:r>
            <a:r>
              <a:rPr lang="cs-CZ" sz="800" i="1" dirty="0" err="1"/>
              <a:t>of</a:t>
            </a:r>
            <a:r>
              <a:rPr lang="cs-CZ" sz="800" i="1" dirty="0"/>
              <a:t> </a:t>
            </a:r>
            <a:r>
              <a:rPr lang="cs-CZ" sz="800" i="1" dirty="0" err="1"/>
              <a:t>gas</a:t>
            </a:r>
            <a:r>
              <a:rPr lang="en-US" sz="800" i="1" dirty="0"/>
              <a:t> acetylated</a:t>
            </a:r>
            <a:r>
              <a:rPr lang="cs-CZ" sz="800" i="1" dirty="0"/>
              <a:t> (</a:t>
            </a:r>
            <a:r>
              <a:rPr lang="cs-CZ" sz="800" i="1" dirty="0" err="1"/>
              <a:t>orange</a:t>
            </a:r>
            <a:r>
              <a:rPr lang="cs-CZ" sz="800" i="1" dirty="0"/>
              <a:t>), </a:t>
            </a:r>
            <a:r>
              <a:rPr lang="cs-CZ" sz="800" i="1" dirty="0" err="1"/>
              <a:t>liquid</a:t>
            </a:r>
            <a:r>
              <a:rPr lang="cs-CZ" sz="800" i="1" dirty="0"/>
              <a:t> </a:t>
            </a:r>
            <a:r>
              <a:rPr lang="cs-CZ" sz="800" i="1" dirty="0" err="1"/>
              <a:t>acetylated</a:t>
            </a:r>
            <a:r>
              <a:rPr lang="cs-CZ" sz="800" i="1" dirty="0"/>
              <a:t> (</a:t>
            </a:r>
            <a:r>
              <a:rPr lang="cs-CZ" sz="800" i="1" dirty="0" err="1"/>
              <a:t>purple</a:t>
            </a:r>
            <a:r>
              <a:rPr lang="cs-CZ" sz="800" i="1" dirty="0"/>
              <a:t>)</a:t>
            </a:r>
            <a:r>
              <a:rPr lang="en-US" sz="800" i="1" dirty="0"/>
              <a:t> and reference</a:t>
            </a:r>
            <a:r>
              <a:rPr lang="cs-CZ" sz="800" i="1" dirty="0"/>
              <a:t> (</a:t>
            </a:r>
            <a:r>
              <a:rPr lang="cs-CZ" sz="800" i="1" dirty="0" err="1"/>
              <a:t>red</a:t>
            </a:r>
            <a:r>
              <a:rPr lang="cs-CZ" sz="800" i="1" dirty="0"/>
              <a:t>)</a:t>
            </a:r>
            <a:r>
              <a:rPr lang="en-US" sz="800" i="1" dirty="0"/>
              <a:t> samples.</a:t>
            </a:r>
            <a:endParaRPr lang="cs-CZ" sz="800" i="1" dirty="0"/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0DC8E2ED-F545-FECE-0F6B-FD26E80CC444}"/>
              </a:ext>
            </a:extLst>
          </p:cNvPr>
          <p:cNvSpPr txBox="1"/>
          <p:nvPr/>
        </p:nvSpPr>
        <p:spPr>
          <a:xfrm>
            <a:off x="6796449" y="5650745"/>
            <a:ext cx="266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i="1" dirty="0" err="1"/>
              <a:t>Fig</a:t>
            </a:r>
            <a:r>
              <a:rPr lang="cs-CZ" sz="800" i="1" dirty="0"/>
              <a:t>. 5 – </a:t>
            </a:r>
            <a:r>
              <a:rPr lang="en-US" sz="800" i="1" dirty="0"/>
              <a:t>relationship between WPG and EMC </a:t>
            </a:r>
            <a:r>
              <a:rPr lang="cs-CZ" sz="800" i="1" dirty="0" err="1"/>
              <a:t>of</a:t>
            </a:r>
            <a:r>
              <a:rPr lang="cs-CZ" sz="800" i="1" dirty="0"/>
              <a:t> </a:t>
            </a:r>
            <a:r>
              <a:rPr lang="cs-CZ" sz="800" i="1" dirty="0" err="1"/>
              <a:t>gas</a:t>
            </a:r>
            <a:r>
              <a:rPr lang="cs-CZ" sz="800" i="1" dirty="0"/>
              <a:t> </a:t>
            </a:r>
            <a:r>
              <a:rPr lang="en-US" sz="800" i="1" dirty="0"/>
              <a:t> acetylated</a:t>
            </a:r>
            <a:r>
              <a:rPr lang="cs-CZ" sz="800" i="1" dirty="0"/>
              <a:t>, </a:t>
            </a:r>
            <a:r>
              <a:rPr lang="cs-CZ" sz="800" i="1" dirty="0" err="1"/>
              <a:t>liquid</a:t>
            </a:r>
            <a:r>
              <a:rPr lang="cs-CZ" sz="800" i="1" dirty="0"/>
              <a:t> and </a:t>
            </a:r>
            <a:r>
              <a:rPr lang="en-US" sz="800" i="1" dirty="0"/>
              <a:t>reference samples</a:t>
            </a:r>
            <a:r>
              <a:rPr lang="cs-CZ" sz="800" i="1" dirty="0"/>
              <a:t> (RH – </a:t>
            </a:r>
            <a:r>
              <a:rPr lang="cs-CZ" sz="800" i="1" dirty="0" err="1"/>
              <a:t>relative</a:t>
            </a:r>
            <a:r>
              <a:rPr lang="cs-CZ" sz="800" i="1" dirty="0"/>
              <a:t> humidity)</a:t>
            </a:r>
            <a:r>
              <a:rPr lang="en-US" sz="800" i="1" dirty="0"/>
              <a:t>.</a:t>
            </a:r>
            <a:endParaRPr lang="cs-CZ" sz="800" i="1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84966B84-8D89-9044-F83F-CC4A35F2F640}"/>
              </a:ext>
            </a:extLst>
          </p:cNvPr>
          <p:cNvSpPr txBox="1"/>
          <p:nvPr/>
        </p:nvSpPr>
        <p:spPr>
          <a:xfrm>
            <a:off x="9579260" y="5665902"/>
            <a:ext cx="259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i="1" dirty="0" err="1"/>
              <a:t>Fig</a:t>
            </a:r>
            <a:r>
              <a:rPr lang="cs-CZ" sz="800" i="1" dirty="0"/>
              <a:t>. 6 – </a:t>
            </a:r>
            <a:r>
              <a:rPr lang="cs-CZ" sz="800" i="1" dirty="0" err="1"/>
              <a:t>relanship</a:t>
            </a:r>
            <a:r>
              <a:rPr lang="cs-CZ" sz="800" i="1" dirty="0"/>
              <a:t> </a:t>
            </a:r>
            <a:r>
              <a:rPr lang="en-US" sz="800" i="1" dirty="0"/>
              <a:t>between WPG and ASE </a:t>
            </a:r>
            <a:r>
              <a:rPr lang="cs-CZ" sz="800" i="1" dirty="0" err="1"/>
              <a:t>of</a:t>
            </a:r>
            <a:r>
              <a:rPr lang="cs-CZ" sz="800" i="1" dirty="0"/>
              <a:t> </a:t>
            </a:r>
            <a:r>
              <a:rPr lang="cs-CZ" sz="800" i="1" dirty="0" err="1"/>
              <a:t>gas</a:t>
            </a:r>
            <a:r>
              <a:rPr lang="cs-CZ" sz="800" i="1" dirty="0"/>
              <a:t> </a:t>
            </a:r>
            <a:r>
              <a:rPr lang="en-US" sz="800" i="1" dirty="0"/>
              <a:t> acetylated</a:t>
            </a:r>
            <a:r>
              <a:rPr lang="cs-CZ" sz="800" i="1" dirty="0"/>
              <a:t> (</a:t>
            </a:r>
            <a:r>
              <a:rPr lang="cs-CZ" sz="800" i="1" dirty="0" err="1"/>
              <a:t>orange</a:t>
            </a:r>
            <a:r>
              <a:rPr lang="cs-CZ" sz="800" i="1" dirty="0"/>
              <a:t>), </a:t>
            </a:r>
            <a:r>
              <a:rPr lang="cs-CZ" sz="800" i="1" dirty="0" err="1"/>
              <a:t>liquid</a:t>
            </a:r>
            <a:r>
              <a:rPr lang="cs-CZ" sz="800" i="1" dirty="0"/>
              <a:t> </a:t>
            </a:r>
            <a:r>
              <a:rPr lang="cs-CZ" sz="800" i="1" dirty="0" err="1"/>
              <a:t>acetylated</a:t>
            </a:r>
            <a:r>
              <a:rPr lang="cs-CZ" sz="800" i="1" dirty="0"/>
              <a:t> (</a:t>
            </a:r>
            <a:r>
              <a:rPr lang="cs-CZ" sz="800" i="1" dirty="0" err="1"/>
              <a:t>purple</a:t>
            </a:r>
            <a:r>
              <a:rPr lang="cs-CZ" sz="800" i="1" dirty="0"/>
              <a:t>) and </a:t>
            </a:r>
            <a:r>
              <a:rPr lang="en-US" sz="800" i="1" dirty="0"/>
              <a:t>reference</a:t>
            </a:r>
            <a:r>
              <a:rPr lang="cs-CZ" sz="800" i="1" dirty="0"/>
              <a:t> (</a:t>
            </a:r>
            <a:r>
              <a:rPr lang="cs-CZ" sz="800" i="1" dirty="0" err="1"/>
              <a:t>red</a:t>
            </a:r>
            <a:r>
              <a:rPr lang="cs-CZ" sz="800" i="1" dirty="0"/>
              <a:t>)</a:t>
            </a:r>
            <a:r>
              <a:rPr lang="en-US" sz="800" i="1" dirty="0"/>
              <a:t> samples</a:t>
            </a:r>
            <a:r>
              <a:rPr lang="cs-CZ" sz="800" i="1" dirty="0"/>
              <a:t> </a:t>
            </a:r>
            <a:r>
              <a:rPr lang="cs-CZ" sz="800" i="1" dirty="0" err="1"/>
              <a:t>after</a:t>
            </a:r>
            <a:r>
              <a:rPr lang="cs-CZ" sz="800" i="1" dirty="0"/>
              <a:t> 720 </a:t>
            </a:r>
            <a:r>
              <a:rPr lang="cs-CZ" sz="800" i="1" dirty="0" err="1"/>
              <a:t>hours</a:t>
            </a:r>
            <a:r>
              <a:rPr lang="cs-CZ" sz="800" i="1" dirty="0"/>
              <a:t> </a:t>
            </a:r>
            <a:r>
              <a:rPr lang="cs-CZ" sz="800" i="1" dirty="0" err="1"/>
              <a:t>soaking</a:t>
            </a:r>
            <a:r>
              <a:rPr lang="en-US" sz="800" i="1" dirty="0"/>
              <a:t>.</a:t>
            </a:r>
            <a:endParaRPr lang="cs-CZ" sz="800" i="1" dirty="0"/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CB8BDF4A-5BCA-DE6E-BB6F-3ADA8EB79FBB}"/>
              </a:ext>
            </a:extLst>
          </p:cNvPr>
          <p:cNvSpPr txBox="1"/>
          <p:nvPr/>
        </p:nvSpPr>
        <p:spPr>
          <a:xfrm>
            <a:off x="6824423" y="7983123"/>
            <a:ext cx="2609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i="1" dirty="0" err="1"/>
              <a:t>Fig</a:t>
            </a:r>
            <a:r>
              <a:rPr lang="cs-CZ" sz="800" i="1" dirty="0"/>
              <a:t>. 7 – </a:t>
            </a:r>
            <a:r>
              <a:rPr lang="en-US" sz="800" i="1" dirty="0"/>
              <a:t>FTIR - ATR spectrum </a:t>
            </a:r>
            <a:r>
              <a:rPr lang="cs-CZ" sz="800" i="1" dirty="0" err="1"/>
              <a:t>with</a:t>
            </a:r>
            <a:r>
              <a:rPr lang="en-US" sz="800" i="1" dirty="0"/>
              <a:t> the individual investigated absorption peaks.</a:t>
            </a:r>
            <a:endParaRPr lang="cs-CZ" sz="800" i="1" dirty="0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D1771523-760F-3DA0-BA8D-B8E2BC41F8B9}"/>
              </a:ext>
            </a:extLst>
          </p:cNvPr>
          <p:cNvSpPr txBox="1"/>
          <p:nvPr/>
        </p:nvSpPr>
        <p:spPr>
          <a:xfrm>
            <a:off x="9553750" y="7953541"/>
            <a:ext cx="26453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800" i="1" dirty="0" err="1"/>
              <a:t>Fig</a:t>
            </a:r>
            <a:r>
              <a:rPr lang="cs-CZ" sz="800" i="1" dirty="0"/>
              <a:t>. 8 – i</a:t>
            </a:r>
            <a:r>
              <a:rPr lang="en-US" sz="800" i="1" dirty="0" err="1"/>
              <a:t>nvestigated</a:t>
            </a:r>
            <a:r>
              <a:rPr lang="en-US" sz="800" i="1" dirty="0"/>
              <a:t> absorption peaks (chemical bonds) according to individual methods of acetylation.</a:t>
            </a:r>
            <a:endParaRPr lang="cs-CZ" sz="800" i="1" dirty="0"/>
          </a:p>
        </p:txBody>
      </p:sp>
      <p:sp>
        <p:nvSpPr>
          <p:cNvPr id="51" name="Zástupný obsah 11">
            <a:extLst>
              <a:ext uri="{FF2B5EF4-FFF2-40B4-BE49-F238E27FC236}">
                <a16:creationId xmlns:a16="http://schemas.microsoft.com/office/drawing/2014/main" id="{56F24AFA-9DE2-EDD1-D1B8-E9C451D01D1C}"/>
              </a:ext>
            </a:extLst>
          </p:cNvPr>
          <p:cNvSpPr txBox="1">
            <a:spLocks/>
          </p:cNvSpPr>
          <p:nvPr/>
        </p:nvSpPr>
        <p:spPr>
          <a:xfrm>
            <a:off x="640751" y="8659757"/>
            <a:ext cx="5945597" cy="524270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50"/>
              </a:spcBef>
              <a:spcAft>
                <a:spcPct val="0"/>
              </a:spcAft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0" indent="-240024" algn="l" rtl="0" eaLnBrk="1" fontAlgn="base" hangingPunct="1">
              <a:spcBef>
                <a:spcPts val="525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17" indent="-240024" algn="l" rtl="0" eaLnBrk="1" fontAlgn="base" hangingPunct="1">
              <a:spcBef>
                <a:spcPts val="525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164" indent="-240024" algn="l" rtl="0" eaLnBrk="1" fontAlgn="base" hangingPunct="1">
              <a:spcBef>
                <a:spcPts val="525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11" indent="-240024" algn="l" rtl="0" eaLnBrk="1" fontAlgn="base" hangingPunct="1">
              <a:spcBef>
                <a:spcPts val="525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258" indent="-240024" algn="l" defTabSz="960094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04" indent="-240024" algn="l" defTabSz="960094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51" indent="-240024" algn="l" defTabSz="960094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398" indent="-240024" algn="l" defTabSz="960094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  <a:r>
              <a:rPr lang="cs-CZ" sz="1200" b="1" cap="al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This research was financed by funds provided by Internal Grant Agency MENDELU (Project No. IGA- LDF-2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-IP-0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C22A7A76-AD0D-FAB6-23A6-50C618907BFB}"/>
              </a:ext>
            </a:extLst>
          </p:cNvPr>
          <p:cNvCxnSpPr>
            <a:cxnSpLocks/>
          </p:cNvCxnSpPr>
          <p:nvPr/>
        </p:nvCxnSpPr>
        <p:spPr>
          <a:xfrm>
            <a:off x="6686243" y="1640910"/>
            <a:ext cx="0" cy="7867300"/>
          </a:xfrm>
          <a:prstGeom prst="line">
            <a:avLst/>
          </a:prstGeom>
          <a:ln w="28575"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BE5D5EF0-A517-F449-DECB-BEE4390FD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557" y="6586006"/>
            <a:ext cx="2739766" cy="12921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363FC08-73B8-F4FB-C2BD-F2D4BB792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555" y="6562082"/>
            <a:ext cx="2264139" cy="132755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A87DA09-7097-9A7F-7C20-9D1F4D7D5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6024" y="2170148"/>
            <a:ext cx="2200122" cy="133830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F288E873-9E9A-F70C-CA0D-4A142E715F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3407" y="4380583"/>
            <a:ext cx="1945355" cy="127017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69542CB2-5943-872A-B283-CC3B81A847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5821" y="4380583"/>
            <a:ext cx="2028283" cy="1252921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7076BC54-C01C-1313-F117-589E750FBD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1346" y="2173578"/>
            <a:ext cx="2051739" cy="133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ENDELU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LDF_new.pot [režim kompatibility]" id="{A6695E30-692D-41BD-8310-018436BFD587}" vid="{068B2C14-695D-45C0-8BD2-6A076E8C0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sablona_prezentace_LDF_new</Template>
  <TotalTime>843</TotalTime>
  <Words>563</Words>
  <Application>Microsoft Office PowerPoint</Application>
  <PresentationFormat>A3 (297 × 420 mm)</PresentationFormat>
  <Paragraphs>41</Paragraphs>
  <Slides>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3" baseType="lpstr">
      <vt:lpstr>Arial</vt:lpstr>
      <vt:lpstr>MENDELU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professional language English language - exam</dc:title>
  <dc:creator>Štěpán Beránek</dc:creator>
  <cp:lastModifiedBy>Květoslava Anna</cp:lastModifiedBy>
  <cp:revision>94</cp:revision>
  <dcterms:created xsi:type="dcterms:W3CDTF">2022-11-03T07:07:48Z</dcterms:created>
  <dcterms:modified xsi:type="dcterms:W3CDTF">2023-11-09T18:31:35Z</dcterms:modified>
</cp:coreProperties>
</file>