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0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45" autoAdjust="0"/>
  </p:normalViewPr>
  <p:slideViewPr>
    <p:cSldViewPr snapToGrid="0">
      <p:cViewPr>
        <p:scale>
          <a:sx n="50" d="100"/>
          <a:sy n="50" d="100"/>
        </p:scale>
        <p:origin x="35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cs-CZ"/>
              <a:t>Kliknutím lze upravit styl.</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87A00B3-6AF7-4F3A-AC04-626818888038}" type="datetimeFigureOut">
              <a:rPr lang="cs-CZ" smtClean="0"/>
              <a:t>16.11.2023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153918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87A00B3-6AF7-4F3A-AC04-626818888038}" type="datetimeFigureOut">
              <a:rPr lang="cs-CZ" smtClean="0"/>
              <a:t>16.11.2023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212282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87A00B3-6AF7-4F3A-AC04-626818888038}" type="datetimeFigureOut">
              <a:rPr lang="cs-CZ" smtClean="0"/>
              <a:t>16.11.2023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43259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87A00B3-6AF7-4F3A-AC04-626818888038}" type="datetimeFigureOut">
              <a:rPr lang="cs-CZ" smtClean="0"/>
              <a:t>16.11.2023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170279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cs-CZ"/>
              <a:t>Kliknutím lze upravit styl.</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87A00B3-6AF7-4F3A-AC04-626818888038}" type="datetimeFigureOut">
              <a:rPr lang="cs-CZ" smtClean="0"/>
              <a:t>16.11.2023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17300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87A00B3-6AF7-4F3A-AC04-626818888038}" type="datetimeFigureOut">
              <a:rPr lang="cs-CZ" smtClean="0"/>
              <a:t>16.11.2023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186831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cs-CZ"/>
              <a:t>Kliknutím lze upravit styl.</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cs-CZ"/>
              <a:t>Po kliknutí můžete upravovat styly textu v předloze.</a:t>
            </a:r>
          </a:p>
        </p:txBody>
      </p:sp>
      <p:sp>
        <p:nvSpPr>
          <p:cNvPr id="4" name="Content Placeholder 3"/>
          <p:cNvSpPr>
            <a:spLocks noGrp="1"/>
          </p:cNvSpPr>
          <p:nvPr>
            <p:ph sz="half" idx="2"/>
          </p:nvPr>
        </p:nvSpPr>
        <p:spPr>
          <a:xfrm>
            <a:off x="1472912" y="11058863"/>
            <a:ext cx="9046274" cy="1626592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cs-CZ"/>
              <a:t>Po kliknutí můžete upravovat styly textu v předloze.</a:t>
            </a:r>
          </a:p>
        </p:txBody>
      </p:sp>
      <p:sp>
        <p:nvSpPr>
          <p:cNvPr id="6" name="Content Placeholder 5"/>
          <p:cNvSpPr>
            <a:spLocks noGrp="1"/>
          </p:cNvSpPr>
          <p:nvPr>
            <p:ph sz="quarter" idx="4"/>
          </p:nvPr>
        </p:nvSpPr>
        <p:spPr>
          <a:xfrm>
            <a:off x="10825461" y="11058863"/>
            <a:ext cx="9090826" cy="1626592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87A00B3-6AF7-4F3A-AC04-626818888038}" type="datetimeFigureOut">
              <a:rPr lang="cs-CZ" smtClean="0"/>
              <a:t>16.11.2023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3861488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87A00B3-6AF7-4F3A-AC04-626818888038}" type="datetimeFigureOut">
              <a:rPr lang="cs-CZ" smtClean="0"/>
              <a:t>16.11.2023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376657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A00B3-6AF7-4F3A-AC04-626818888038}" type="datetimeFigureOut">
              <a:rPr lang="cs-CZ" smtClean="0"/>
              <a:t>16.11.2023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245576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cs-CZ"/>
              <a:t>Kliknutím lze upravit styl.</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87A00B3-6AF7-4F3A-AC04-626818888038}" type="datetimeFigureOut">
              <a:rPr lang="cs-CZ" smtClean="0"/>
              <a:t>16.11.2023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101031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cs-CZ"/>
              <a:t>Kliknutím lze upravit styl.</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cs-CZ"/>
              <a:t>Kliknutím na ikonu přidáte obrázek.</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87A00B3-6AF7-4F3A-AC04-626818888038}" type="datetimeFigureOut">
              <a:rPr lang="cs-CZ" smtClean="0"/>
              <a:t>16.11.2023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091D232-9EC1-41E9-874F-3C8F4975FD82}" type="slidenum">
              <a:rPr lang="cs-CZ" smtClean="0"/>
              <a:t>‹#›</a:t>
            </a:fld>
            <a:endParaRPr lang="cs-CZ"/>
          </a:p>
        </p:txBody>
      </p:sp>
    </p:spTree>
    <p:extLst>
      <p:ext uri="{BB962C8B-B14F-4D97-AF65-F5344CB8AC3E}">
        <p14:creationId xmlns:p14="http://schemas.microsoft.com/office/powerpoint/2010/main" val="126704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B87A00B3-6AF7-4F3A-AC04-626818888038}" type="datetimeFigureOut">
              <a:rPr lang="cs-CZ" smtClean="0"/>
              <a:t>16.11.2023</a:t>
            </a:fld>
            <a:endParaRPr lang="cs-CZ"/>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6091D232-9EC1-41E9-874F-3C8F4975FD82}" type="slidenum">
              <a:rPr lang="cs-CZ" smtClean="0"/>
              <a:t>‹#›</a:t>
            </a:fld>
            <a:endParaRPr lang="cs-CZ"/>
          </a:p>
        </p:txBody>
      </p:sp>
    </p:spTree>
    <p:extLst>
      <p:ext uri="{BB962C8B-B14F-4D97-AF65-F5344CB8AC3E}">
        <p14:creationId xmlns:p14="http://schemas.microsoft.com/office/powerpoint/2010/main" val="1906487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9215EF39-2EB0-1BD5-E823-8C170A4FC286}"/>
              </a:ext>
            </a:extLst>
          </p:cNvPr>
          <p:cNvSpPr/>
          <p:nvPr/>
        </p:nvSpPr>
        <p:spPr>
          <a:xfrm>
            <a:off x="0" y="-787"/>
            <a:ext cx="720000" cy="30276000"/>
          </a:xfrm>
          <a:prstGeom prst="rect">
            <a:avLst/>
          </a:prstGeom>
          <a:solidFill>
            <a:srgbClr val="0A5028"/>
          </a:solidFill>
          <a:ln>
            <a:solidFill>
              <a:srgbClr val="0A5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TextovéPole 4">
            <a:extLst>
              <a:ext uri="{FF2B5EF4-FFF2-40B4-BE49-F238E27FC236}">
                <a16:creationId xmlns:a16="http://schemas.microsoft.com/office/drawing/2014/main" id="{D6948B5E-67B5-0EA0-B903-17DC375B357C}"/>
              </a:ext>
            </a:extLst>
          </p:cNvPr>
          <p:cNvSpPr txBox="1"/>
          <p:nvPr/>
        </p:nvSpPr>
        <p:spPr>
          <a:xfrm>
            <a:off x="1143000" y="29573621"/>
            <a:ext cx="4034887" cy="584775"/>
          </a:xfrm>
          <a:prstGeom prst="rect">
            <a:avLst/>
          </a:prstGeom>
          <a:noFill/>
        </p:spPr>
        <p:txBody>
          <a:bodyPr wrap="none" rtlCol="0">
            <a:spAutoFit/>
          </a:bodyPr>
          <a:lstStyle/>
          <a:p>
            <a:r>
              <a:rPr lang="cs-CZ" sz="3200" dirty="0">
                <a:latin typeface="Arial" panose="020B0604020202020204" pitchFamily="34" charset="0"/>
                <a:cs typeface="Arial" panose="020B0604020202020204" pitchFamily="34" charset="0"/>
              </a:rPr>
              <a:t>www.ldf.mendelu.cz </a:t>
            </a:r>
          </a:p>
        </p:txBody>
      </p:sp>
      <p:pic>
        <p:nvPicPr>
          <p:cNvPr id="7" name="Obrázek 6" descr="Obsah obrázku text&#10;&#10;Popis byl vytvořen automaticky">
            <a:extLst>
              <a:ext uri="{FF2B5EF4-FFF2-40B4-BE49-F238E27FC236}">
                <a16:creationId xmlns:a16="http://schemas.microsoft.com/office/drawing/2014/main" id="{BFB873AE-D275-5789-CEE3-8369F68AA1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41959" y="28586457"/>
            <a:ext cx="3430957" cy="1669528"/>
          </a:xfrm>
          <a:prstGeom prst="rect">
            <a:avLst/>
          </a:prstGeom>
        </p:spPr>
      </p:pic>
      <p:sp>
        <p:nvSpPr>
          <p:cNvPr id="8" name="TextovéPole 7">
            <a:extLst>
              <a:ext uri="{FF2B5EF4-FFF2-40B4-BE49-F238E27FC236}">
                <a16:creationId xmlns:a16="http://schemas.microsoft.com/office/drawing/2014/main" id="{9FF00164-C878-9F80-0A63-A7003685981F}"/>
              </a:ext>
            </a:extLst>
          </p:cNvPr>
          <p:cNvSpPr txBox="1"/>
          <p:nvPr/>
        </p:nvSpPr>
        <p:spPr>
          <a:xfrm>
            <a:off x="759599" y="351797"/>
            <a:ext cx="19864425" cy="2585323"/>
          </a:xfrm>
          <a:prstGeom prst="rect">
            <a:avLst/>
          </a:prstGeom>
          <a:noFill/>
        </p:spPr>
        <p:txBody>
          <a:bodyPr wrap="square" rtlCol="0">
            <a:spAutoFit/>
          </a:bodyPr>
          <a:lstStyle/>
          <a:p>
            <a:pPr algn="ctr"/>
            <a:r>
              <a:rPr lang="en-US" sz="5400" b="1" cap="all" dirty="0">
                <a:solidFill>
                  <a:srgbClr val="0A5028"/>
                </a:solidFill>
                <a:effectLst/>
                <a:latin typeface="Arial" panose="020B0604020202020204" pitchFamily="34" charset="0"/>
                <a:ea typeface="Times New Roman" panose="02020603050405020304" pitchFamily="18" charset="0"/>
                <a:cs typeface="Times New Roman" panose="02020603050405020304" pitchFamily="18" charset="0"/>
              </a:rPr>
              <a:t>FOREST PRACTITIONER'S VIEWS ON FOREST RECREATION FUNCTION AND THEIR MOTIVATION TO CREATE FOREST RECREATION MANAGEMENT</a:t>
            </a:r>
            <a:endParaRPr lang="cs-CZ" sz="3200" dirty="0"/>
          </a:p>
        </p:txBody>
      </p:sp>
      <p:sp>
        <p:nvSpPr>
          <p:cNvPr id="9" name="TextovéPole 8">
            <a:extLst>
              <a:ext uri="{FF2B5EF4-FFF2-40B4-BE49-F238E27FC236}">
                <a16:creationId xmlns:a16="http://schemas.microsoft.com/office/drawing/2014/main" id="{6189119B-3BDF-E620-B8EE-3BFD29E30495}"/>
              </a:ext>
            </a:extLst>
          </p:cNvPr>
          <p:cNvSpPr txBox="1"/>
          <p:nvPr/>
        </p:nvSpPr>
        <p:spPr>
          <a:xfrm>
            <a:off x="8747371" y="2859462"/>
            <a:ext cx="4402167" cy="707886"/>
          </a:xfrm>
          <a:prstGeom prst="rect">
            <a:avLst/>
          </a:prstGeom>
          <a:noFill/>
        </p:spPr>
        <p:txBody>
          <a:bodyPr wrap="none" rtlCol="0">
            <a:spAutoFit/>
          </a:bodyPr>
          <a:lstStyle/>
          <a:p>
            <a:pPr algn="ctr"/>
            <a:r>
              <a:rPr lang="cs-CZ" sz="4000" b="1" dirty="0">
                <a:effectLst/>
                <a:latin typeface="Arial" panose="020B0604020202020204" pitchFamily="34" charset="0"/>
                <a:ea typeface="Times New Roman" panose="02020603050405020304" pitchFamily="18" charset="0"/>
              </a:rPr>
              <a:t>Autratová Sabina</a:t>
            </a:r>
            <a:endParaRPr lang="cs-CZ" sz="4000" b="1" dirty="0">
              <a:effectLst/>
              <a:latin typeface="Times New Roman" panose="02020603050405020304" pitchFamily="18" charset="0"/>
              <a:ea typeface="Times New Roman" panose="02020603050405020304" pitchFamily="18" charset="0"/>
            </a:endParaRPr>
          </a:p>
        </p:txBody>
      </p:sp>
      <p:sp>
        <p:nvSpPr>
          <p:cNvPr id="10" name="TextovéPole 9">
            <a:extLst>
              <a:ext uri="{FF2B5EF4-FFF2-40B4-BE49-F238E27FC236}">
                <a16:creationId xmlns:a16="http://schemas.microsoft.com/office/drawing/2014/main" id="{A87C5500-EAED-80FB-511C-72DCE85FD882}"/>
              </a:ext>
            </a:extLst>
          </p:cNvPr>
          <p:cNvSpPr txBox="1"/>
          <p:nvPr/>
        </p:nvSpPr>
        <p:spPr>
          <a:xfrm>
            <a:off x="1616743" y="3646689"/>
            <a:ext cx="17854864" cy="523220"/>
          </a:xfrm>
          <a:prstGeom prst="rect">
            <a:avLst/>
          </a:prstGeom>
          <a:noFill/>
        </p:spPr>
        <p:txBody>
          <a:bodyPr wrap="square" rtlCol="0">
            <a:spAutoFit/>
          </a:bodyPr>
          <a:lstStyle/>
          <a:p>
            <a:pPr algn="ctr"/>
            <a:r>
              <a:rPr lang="en-US" sz="2800" dirty="0">
                <a:latin typeface="Arial" panose="020B0604020202020204" pitchFamily="34" charset="0"/>
                <a:ea typeface="Noto Serif" panose="02020600060500020200" pitchFamily="18" charset="0"/>
                <a:cs typeface="Arial" panose="020B0604020202020204" pitchFamily="34" charset="0"/>
              </a:rPr>
              <a:t>Mendel University in Brno / Faculty of Forestry and Wood Technology</a:t>
            </a:r>
            <a:endParaRPr lang="cs-CZ" sz="2800" dirty="0">
              <a:latin typeface="Arial" panose="020B0604020202020204" pitchFamily="34" charset="0"/>
              <a:cs typeface="Arial" panose="020B0604020202020204" pitchFamily="34" charset="0"/>
            </a:endParaRPr>
          </a:p>
        </p:txBody>
      </p:sp>
      <p:cxnSp>
        <p:nvCxnSpPr>
          <p:cNvPr id="12" name="Přímá spojnice 11">
            <a:extLst>
              <a:ext uri="{FF2B5EF4-FFF2-40B4-BE49-F238E27FC236}">
                <a16:creationId xmlns:a16="http://schemas.microsoft.com/office/drawing/2014/main" id="{577A19C5-910B-EA83-918A-FB17410A24C5}"/>
              </a:ext>
            </a:extLst>
          </p:cNvPr>
          <p:cNvCxnSpPr/>
          <p:nvPr/>
        </p:nvCxnSpPr>
        <p:spPr>
          <a:xfrm>
            <a:off x="1143000" y="4654732"/>
            <a:ext cx="19481024" cy="0"/>
          </a:xfrm>
          <a:prstGeom prst="line">
            <a:avLst/>
          </a:prstGeom>
          <a:ln>
            <a:solidFill>
              <a:srgbClr val="0A5028"/>
            </a:solidFill>
          </a:ln>
        </p:spPr>
        <p:style>
          <a:lnRef idx="1">
            <a:schemeClr val="accent1"/>
          </a:lnRef>
          <a:fillRef idx="0">
            <a:schemeClr val="accent1"/>
          </a:fillRef>
          <a:effectRef idx="0">
            <a:schemeClr val="accent1"/>
          </a:effectRef>
          <a:fontRef idx="minor">
            <a:schemeClr val="tx1"/>
          </a:fontRef>
        </p:style>
      </p:cxnSp>
      <p:sp>
        <p:nvSpPr>
          <p:cNvPr id="14" name="TextovéPole 13">
            <a:extLst>
              <a:ext uri="{FF2B5EF4-FFF2-40B4-BE49-F238E27FC236}">
                <a16:creationId xmlns:a16="http://schemas.microsoft.com/office/drawing/2014/main" id="{34C8AE06-D783-C8AC-86F6-A480ED50D1BE}"/>
              </a:ext>
            </a:extLst>
          </p:cNvPr>
          <p:cNvSpPr txBox="1"/>
          <p:nvPr/>
        </p:nvSpPr>
        <p:spPr>
          <a:xfrm>
            <a:off x="1105918" y="5696779"/>
            <a:ext cx="9546291" cy="3539430"/>
          </a:xfrm>
          <a:prstGeom prst="rect">
            <a:avLst/>
          </a:prstGeom>
          <a:noFill/>
        </p:spPr>
        <p:txBody>
          <a:bodyPr wrap="square" rtlCol="0">
            <a:spAutoFit/>
          </a:bodyPr>
          <a:lstStyle/>
          <a:p>
            <a:pPr algn="just"/>
            <a:r>
              <a:rPr lang="en-US" sz="2800" dirty="0">
                <a:effectLst/>
                <a:latin typeface="Arial" panose="020B0604020202020204" pitchFamily="34" charset="0"/>
                <a:ea typeface="Times New Roman" panose="02020603050405020304" pitchFamily="18" charset="0"/>
                <a:cs typeface="Times New Roman" panose="02020603050405020304" pitchFamily="18" charset="0"/>
              </a:rPr>
              <a:t>Based on semi-structured in-depth interviews, foresters' self-perceptions of the recreational functions of the forest were investigated in relation to forest recreation. Foresters' motivations for creating a recreational environment and how they view the positives and negatives of forest recreation were investigated.</a:t>
            </a:r>
          </a:p>
          <a:p>
            <a:pPr algn="just"/>
            <a:r>
              <a:rPr lang="en-US" sz="2800" dirty="0">
                <a:effectLst/>
                <a:latin typeface="Arial" panose="020B0604020202020204" pitchFamily="34" charset="0"/>
                <a:ea typeface="Times New Roman" panose="02020603050405020304" pitchFamily="18" charset="0"/>
                <a:cs typeface="Times New Roman" panose="02020603050405020304" pitchFamily="18" charset="0"/>
              </a:rPr>
              <a:t>The research also looked at the support forest managers have for creating recreational functions from site owners.</a:t>
            </a:r>
          </a:p>
        </p:txBody>
      </p:sp>
      <p:sp>
        <p:nvSpPr>
          <p:cNvPr id="15" name="TextovéPole 14">
            <a:extLst>
              <a:ext uri="{FF2B5EF4-FFF2-40B4-BE49-F238E27FC236}">
                <a16:creationId xmlns:a16="http://schemas.microsoft.com/office/drawing/2014/main" id="{EA3BE238-1A3C-D2FF-8325-CC190C8F2859}"/>
              </a:ext>
            </a:extLst>
          </p:cNvPr>
          <p:cNvSpPr txBox="1"/>
          <p:nvPr/>
        </p:nvSpPr>
        <p:spPr>
          <a:xfrm>
            <a:off x="1127065" y="24411384"/>
            <a:ext cx="19481023" cy="3770263"/>
          </a:xfrm>
          <a:prstGeom prst="rect">
            <a:avLst/>
          </a:prstGeom>
          <a:noFill/>
        </p:spPr>
        <p:txBody>
          <a:bodyPr wrap="square" rtlCol="0">
            <a:spAutoFit/>
          </a:bodyPr>
          <a:lstStyle/>
          <a:p>
            <a:pPr algn="just">
              <a:spcBef>
                <a:spcPts val="600"/>
              </a:spcBef>
              <a:spcAft>
                <a:spcPts val="600"/>
              </a:spcAft>
            </a:pPr>
            <a:r>
              <a:rPr lang="cs-CZ" sz="2400" b="1" dirty="0">
                <a:solidFill>
                  <a:srgbClr val="0A5028"/>
                </a:solidFill>
                <a:latin typeface="Arial" panose="020B0604020202020204" pitchFamily="34" charset="0"/>
                <a:ea typeface="Times New Roman" panose="02020603050405020304" pitchFamily="18" charset="0"/>
              </a:rPr>
              <a:t>REFERENCES</a:t>
            </a:r>
            <a:endParaRPr lang="cs-CZ" sz="2000" b="1" dirty="0">
              <a:solidFill>
                <a:srgbClr val="0A5028"/>
              </a:solidFill>
              <a:effectLst/>
              <a:latin typeface="Times New Roman" panose="02020603050405020304" pitchFamily="18" charset="0"/>
              <a:ea typeface="Times New Roman" panose="02020603050405020304" pitchFamily="18" charset="0"/>
            </a:endParaRPr>
          </a:p>
          <a:p>
            <a:pPr algn="just">
              <a:spcBef>
                <a:spcPts val="600"/>
              </a:spcBef>
            </a:pPr>
            <a:r>
              <a:rPr lang="cs-CZ" dirty="0">
                <a:effectLst/>
                <a:latin typeface="Arial" panose="020B0604020202020204" pitchFamily="34" charset="0"/>
                <a:ea typeface="Times New Roman" panose="02020603050405020304" pitchFamily="18" charset="0"/>
              </a:rPr>
              <a:t>BROWN, D. K., BARTON, J. L. GLADWELL, V. F. 2013 </a:t>
            </a:r>
            <a:r>
              <a:rPr lang="cs-CZ" dirty="0" err="1">
                <a:effectLst/>
                <a:latin typeface="Arial" panose="020B0604020202020204" pitchFamily="34" charset="0"/>
                <a:ea typeface="Times New Roman" panose="02020603050405020304" pitchFamily="18" charset="0"/>
              </a:rPr>
              <a:t>Viewing</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nature</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scenes</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positively</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affects</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recovery</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of</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autonomic</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function</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following</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acute-mental</a:t>
            </a:r>
            <a:r>
              <a:rPr lang="cs-CZ" dirty="0">
                <a:effectLst/>
                <a:latin typeface="Arial" panose="020B0604020202020204" pitchFamily="34" charset="0"/>
                <a:ea typeface="Times New Roman" panose="02020603050405020304" pitchFamily="18" charset="0"/>
              </a:rPr>
              <a:t> stress </a:t>
            </a:r>
            <a:r>
              <a:rPr lang="cs-CZ" dirty="0" err="1">
                <a:effectLst/>
                <a:latin typeface="Arial" panose="020B0604020202020204" pitchFamily="34" charset="0"/>
                <a:ea typeface="Times New Roman" panose="02020603050405020304" pitchFamily="18" charset="0"/>
              </a:rPr>
              <a:t>Environ</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Sci</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Technol</a:t>
            </a:r>
            <a:r>
              <a:rPr lang="cs-CZ" dirty="0">
                <a:effectLst/>
                <a:latin typeface="Arial" panose="020B0604020202020204" pitchFamily="34" charset="0"/>
                <a:ea typeface="Times New Roman" panose="02020603050405020304" pitchFamily="18" charset="0"/>
              </a:rPr>
              <a:t>., 47 (2013), pp. 5562-5569 (https://pubs.acs.org/</a:t>
            </a:r>
            <a:r>
              <a:rPr lang="cs-CZ" dirty="0" err="1">
                <a:effectLst/>
                <a:latin typeface="Arial" panose="020B0604020202020204" pitchFamily="34" charset="0"/>
                <a:ea typeface="Times New Roman" panose="02020603050405020304" pitchFamily="18" charset="0"/>
              </a:rPr>
              <a:t>doi</a:t>
            </a:r>
            <a:r>
              <a:rPr lang="cs-CZ" dirty="0">
                <a:effectLst/>
                <a:latin typeface="Arial" panose="020B0604020202020204" pitchFamily="34" charset="0"/>
                <a:ea typeface="Times New Roman" panose="02020603050405020304" pitchFamily="18" charset="0"/>
              </a:rPr>
              <a:t>/10.1021/es305019p) </a:t>
            </a:r>
          </a:p>
          <a:p>
            <a:pPr algn="just">
              <a:spcBef>
                <a:spcPts val="600"/>
              </a:spcBef>
            </a:pPr>
            <a:r>
              <a:rPr lang="cs-CZ" dirty="0">
                <a:effectLst/>
                <a:latin typeface="Arial" panose="020B0604020202020204" pitchFamily="34" charset="0"/>
                <a:ea typeface="Times New Roman" panose="02020603050405020304" pitchFamily="18" charset="0"/>
              </a:rPr>
              <a:t>BRAUN, V., &amp; CLARKE, V., 2006. </a:t>
            </a:r>
            <a:r>
              <a:rPr lang="cs-CZ" dirty="0" err="1">
                <a:effectLst/>
                <a:latin typeface="Arial" panose="020B0604020202020204" pitchFamily="34" charset="0"/>
                <a:ea typeface="Times New Roman" panose="02020603050405020304" pitchFamily="18" charset="0"/>
              </a:rPr>
              <a:t>Using</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thematic</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analysis</a:t>
            </a:r>
            <a:r>
              <a:rPr lang="cs-CZ" dirty="0">
                <a:effectLst/>
                <a:latin typeface="Arial" panose="020B0604020202020204" pitchFamily="34" charset="0"/>
                <a:ea typeface="Times New Roman" panose="02020603050405020304" pitchFamily="18" charset="0"/>
              </a:rPr>
              <a:t> in psychology. </a:t>
            </a:r>
            <a:r>
              <a:rPr lang="cs-CZ" dirty="0" err="1">
                <a:effectLst/>
                <a:latin typeface="Arial" panose="020B0604020202020204" pitchFamily="34" charset="0"/>
                <a:ea typeface="Times New Roman" panose="02020603050405020304" pitchFamily="18" charset="0"/>
              </a:rPr>
              <a:t>Qualitative</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research</a:t>
            </a:r>
            <a:r>
              <a:rPr lang="cs-CZ" dirty="0">
                <a:effectLst/>
                <a:latin typeface="Arial" panose="020B0604020202020204" pitchFamily="34" charset="0"/>
                <a:ea typeface="Times New Roman" panose="02020603050405020304" pitchFamily="18" charset="0"/>
              </a:rPr>
              <a:t> in psychology, 3(2),77-101. doi:10.1191/1478088706qp063oa</a:t>
            </a:r>
          </a:p>
          <a:p>
            <a:pPr algn="just">
              <a:spcBef>
                <a:spcPts val="600"/>
              </a:spcBef>
            </a:pPr>
            <a:r>
              <a:rPr lang="cs-CZ" dirty="0">
                <a:effectLst/>
                <a:latin typeface="Arial" panose="020B0604020202020204" pitchFamily="34" charset="0"/>
                <a:ea typeface="Times New Roman" panose="02020603050405020304" pitchFamily="18" charset="0"/>
              </a:rPr>
              <a:t>MAGUIRE, M., DELAHUNT, B. 2017. </a:t>
            </a:r>
            <a:r>
              <a:rPr lang="cs-CZ" dirty="0" err="1">
                <a:effectLst/>
                <a:latin typeface="Arial" panose="020B0604020202020204" pitchFamily="34" charset="0"/>
                <a:ea typeface="Times New Roman" panose="02020603050405020304" pitchFamily="18" charset="0"/>
              </a:rPr>
              <a:t>Doing</a:t>
            </a:r>
            <a:r>
              <a:rPr lang="cs-CZ" dirty="0">
                <a:effectLst/>
                <a:latin typeface="Arial" panose="020B0604020202020204" pitchFamily="34" charset="0"/>
                <a:ea typeface="Times New Roman" panose="02020603050405020304" pitchFamily="18" charset="0"/>
              </a:rPr>
              <a:t> a </a:t>
            </a:r>
            <a:r>
              <a:rPr lang="cs-CZ" dirty="0" err="1">
                <a:effectLst/>
                <a:latin typeface="Arial" panose="020B0604020202020204" pitchFamily="34" charset="0"/>
                <a:ea typeface="Times New Roman" panose="02020603050405020304" pitchFamily="18" charset="0"/>
              </a:rPr>
              <a:t>Thematic</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Analysis</a:t>
            </a:r>
            <a:r>
              <a:rPr lang="cs-CZ" dirty="0">
                <a:effectLst/>
                <a:latin typeface="Arial" panose="020B0604020202020204" pitchFamily="34" charset="0"/>
                <a:ea typeface="Times New Roman" panose="02020603050405020304" pitchFamily="18" charset="0"/>
              </a:rPr>
              <a:t>: A </a:t>
            </a:r>
            <a:r>
              <a:rPr lang="cs-CZ" dirty="0" err="1">
                <a:effectLst/>
                <a:latin typeface="Arial" panose="020B0604020202020204" pitchFamily="34" charset="0"/>
                <a:ea typeface="Times New Roman" panose="02020603050405020304" pitchFamily="18" charset="0"/>
              </a:rPr>
              <a:t>Practical</a:t>
            </a:r>
            <a:r>
              <a:rPr lang="cs-CZ" dirty="0">
                <a:effectLst/>
                <a:latin typeface="Arial" panose="020B0604020202020204" pitchFamily="34" charset="0"/>
                <a:ea typeface="Times New Roman" panose="02020603050405020304" pitchFamily="18" charset="0"/>
              </a:rPr>
              <a:t>, Step-by-Step </a:t>
            </a:r>
            <a:r>
              <a:rPr lang="cs-CZ" dirty="0" err="1">
                <a:effectLst/>
                <a:latin typeface="Arial" panose="020B0604020202020204" pitchFamily="34" charset="0"/>
                <a:ea typeface="Times New Roman" panose="02020603050405020304" pitchFamily="18" charset="0"/>
              </a:rPr>
              <a:t>Guide</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for</a:t>
            </a:r>
            <a:r>
              <a:rPr lang="cs-CZ" dirty="0">
                <a:effectLst/>
                <a:latin typeface="Arial" panose="020B0604020202020204" pitchFamily="34" charset="0"/>
                <a:ea typeface="Times New Roman" panose="02020603050405020304" pitchFamily="18" charset="0"/>
              </a:rPr>
              <a:t> Learning and </a:t>
            </a:r>
            <a:r>
              <a:rPr lang="cs-CZ" dirty="0" err="1">
                <a:effectLst/>
                <a:latin typeface="Arial" panose="020B0604020202020204" pitchFamily="34" charset="0"/>
                <a:ea typeface="Times New Roman" panose="02020603050405020304" pitchFamily="18" charset="0"/>
              </a:rPr>
              <a:t>Teaching</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Scholars</a:t>
            </a:r>
            <a:r>
              <a:rPr lang="cs-CZ" dirty="0">
                <a:effectLst/>
                <a:latin typeface="Arial" panose="020B0604020202020204" pitchFamily="34" charset="0"/>
                <a:ea typeface="Times New Roman" panose="02020603050405020304" pitchFamily="18" charset="0"/>
              </a:rPr>
              <a:t>.*. AISHE-J [online]. 2017, Vol 9(No 3), 1-14 [cit. 2018-11-20]. ISSN 3351. Dostupné z: http://ojs.aishe.org/index.php/aishe-j/article/viewFile/335/553 </a:t>
            </a:r>
          </a:p>
          <a:p>
            <a:pPr algn="just">
              <a:spcBef>
                <a:spcPts val="600"/>
              </a:spcBef>
            </a:pPr>
            <a:r>
              <a:rPr lang="cs-CZ" dirty="0">
                <a:effectLst/>
                <a:latin typeface="Arial" panose="020B0604020202020204" pitchFamily="34" charset="0"/>
                <a:ea typeface="Times New Roman" panose="02020603050405020304" pitchFamily="18" charset="0"/>
              </a:rPr>
              <a:t>VYSKOT, I., 2003. Kvantifikace a hodnocení funkcí lesů České republiky. Praha: Ministerstvo životního prostředí. ISBN 80-721-2264-9</a:t>
            </a:r>
          </a:p>
          <a:p>
            <a:pPr algn="just">
              <a:spcBef>
                <a:spcPts val="600"/>
              </a:spcBef>
            </a:pPr>
            <a:r>
              <a:rPr lang="cs-CZ" dirty="0">
                <a:effectLst/>
                <a:latin typeface="Arial" panose="020B0604020202020204" pitchFamily="34" charset="0"/>
                <a:ea typeface="Times New Roman" panose="02020603050405020304" pitchFamily="18" charset="0"/>
              </a:rPr>
              <a:t>WEI-LUN TSAI et al.,2019.,Wei-Lun </a:t>
            </a:r>
            <a:r>
              <a:rPr lang="cs-CZ" dirty="0" err="1">
                <a:effectLst/>
                <a:latin typeface="Arial" panose="020B0604020202020204" pitchFamily="34" charset="0"/>
                <a:ea typeface="Times New Roman" panose="02020603050405020304" pitchFamily="18" charset="0"/>
              </a:rPr>
              <a:t>Tsai</a:t>
            </a:r>
            <a:r>
              <a:rPr lang="cs-CZ" dirty="0">
                <a:effectLst/>
                <a:latin typeface="Arial" panose="020B0604020202020204" pitchFamily="34" charset="0"/>
                <a:ea typeface="Times New Roman" panose="02020603050405020304" pitchFamily="18" charset="0"/>
              </a:rPr>
              <a:t>, Amy J.S. Davis, Laura E. Jackson, </a:t>
            </a:r>
            <a:r>
              <a:rPr lang="cs-CZ" dirty="0" err="1">
                <a:effectLst/>
                <a:latin typeface="Arial" panose="020B0604020202020204" pitchFamily="34" charset="0"/>
                <a:ea typeface="Times New Roman" panose="02020603050405020304" pitchFamily="18" charset="0"/>
              </a:rPr>
              <a:t>Associations</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between</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types</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of</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greenery</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along</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neighborhood</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roads</a:t>
            </a:r>
            <a:r>
              <a:rPr lang="cs-CZ" dirty="0">
                <a:effectLst/>
                <a:latin typeface="Arial" panose="020B0604020202020204" pitchFamily="34" charset="0"/>
                <a:ea typeface="Times New Roman" panose="02020603050405020304" pitchFamily="18" charset="0"/>
              </a:rPr>
              <a:t> and </a:t>
            </a:r>
            <a:r>
              <a:rPr lang="cs-CZ" dirty="0" err="1">
                <a:effectLst/>
                <a:latin typeface="Arial" panose="020B0604020202020204" pitchFamily="34" charset="0"/>
                <a:ea typeface="Times New Roman" panose="02020603050405020304" pitchFamily="18" charset="0"/>
              </a:rPr>
              <a:t>weight</a:t>
            </a:r>
            <a:r>
              <a:rPr lang="cs-CZ" dirty="0">
                <a:effectLst/>
                <a:latin typeface="Arial" panose="020B0604020202020204" pitchFamily="34" charset="0"/>
                <a:ea typeface="Times New Roman" panose="02020603050405020304" pitchFamily="18" charset="0"/>
              </a:rPr>
              <a:t> status in </a:t>
            </a:r>
            <a:r>
              <a:rPr lang="cs-CZ" dirty="0" err="1">
                <a:effectLst/>
                <a:latin typeface="Arial" panose="020B0604020202020204" pitchFamily="34" charset="0"/>
                <a:ea typeface="Times New Roman" panose="02020603050405020304" pitchFamily="18" charset="0"/>
              </a:rPr>
              <a:t>different</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climates</a:t>
            </a:r>
            <a:r>
              <a:rPr lang="cs-CZ" dirty="0">
                <a:effectLst/>
                <a:latin typeface="Arial" panose="020B0604020202020204" pitchFamily="34" charset="0"/>
                <a:ea typeface="Times New Roman" panose="02020603050405020304" pitchFamily="18" charset="0"/>
              </a:rPr>
              <a:t>, Urban </a:t>
            </a:r>
            <a:r>
              <a:rPr lang="cs-CZ" dirty="0" err="1">
                <a:effectLst/>
                <a:latin typeface="Arial" panose="020B0604020202020204" pitchFamily="34" charset="0"/>
                <a:ea typeface="Times New Roman" panose="02020603050405020304" pitchFamily="18" charset="0"/>
              </a:rPr>
              <a:t>Forestry</a:t>
            </a:r>
            <a:r>
              <a:rPr lang="cs-CZ" dirty="0">
                <a:effectLst/>
                <a:latin typeface="Arial" panose="020B0604020202020204" pitchFamily="34" charset="0"/>
                <a:ea typeface="Times New Roman" panose="02020603050405020304" pitchFamily="18" charset="0"/>
              </a:rPr>
              <a:t> &amp; Urban </a:t>
            </a:r>
            <a:r>
              <a:rPr lang="cs-CZ" dirty="0" err="1">
                <a:effectLst/>
                <a:latin typeface="Arial" panose="020B0604020202020204" pitchFamily="34" charset="0"/>
                <a:ea typeface="Times New Roman" panose="02020603050405020304" pitchFamily="18" charset="0"/>
              </a:rPr>
              <a:t>Greening,Volume</a:t>
            </a:r>
            <a:r>
              <a:rPr lang="cs-CZ" dirty="0">
                <a:effectLst/>
                <a:latin typeface="Arial" panose="020B0604020202020204" pitchFamily="34" charset="0"/>
                <a:ea typeface="Times New Roman" panose="02020603050405020304" pitchFamily="18" charset="0"/>
              </a:rPr>
              <a:t> 41, 2019, </a:t>
            </a:r>
            <a:r>
              <a:rPr lang="cs-CZ" dirty="0" err="1">
                <a:effectLst/>
                <a:latin typeface="Arial" panose="020B0604020202020204" pitchFamily="34" charset="0"/>
                <a:ea typeface="Times New Roman" panose="02020603050405020304" pitchFamily="18" charset="0"/>
              </a:rPr>
              <a:t>Pages</a:t>
            </a:r>
            <a:r>
              <a:rPr lang="cs-CZ" dirty="0">
                <a:effectLst/>
                <a:latin typeface="Arial" panose="020B0604020202020204" pitchFamily="34" charset="0"/>
                <a:ea typeface="Times New Roman" panose="02020603050405020304" pitchFamily="18" charset="0"/>
              </a:rPr>
              <a:t> 104-117,ISSN 1618-8667, https://doi.org/10.1016/j.ufug.2019.03.011.</a:t>
            </a:r>
          </a:p>
          <a:p>
            <a:pPr algn="just">
              <a:spcBef>
                <a:spcPts val="600"/>
              </a:spcBef>
            </a:pPr>
            <a:r>
              <a:rPr lang="cs-CZ" dirty="0">
                <a:effectLst/>
                <a:latin typeface="Arial" panose="020B0604020202020204" pitchFamily="34" charset="0"/>
                <a:ea typeface="Times New Roman" panose="02020603050405020304" pitchFamily="18" charset="0"/>
              </a:rPr>
              <a:t>YEH, C.-T.; CHENG, Y.-Y.; LIU, T.-Y. 2020. </a:t>
            </a:r>
            <a:r>
              <a:rPr lang="cs-CZ" dirty="0" err="1">
                <a:effectLst/>
                <a:latin typeface="Arial" panose="020B0604020202020204" pitchFamily="34" charset="0"/>
                <a:ea typeface="Times New Roman" panose="02020603050405020304" pitchFamily="18" charset="0"/>
              </a:rPr>
              <a:t>Spatial</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Characteristics</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of</a:t>
            </a:r>
            <a:r>
              <a:rPr lang="cs-CZ" dirty="0">
                <a:effectLst/>
                <a:latin typeface="Arial" panose="020B0604020202020204" pitchFamily="34" charset="0"/>
                <a:ea typeface="Times New Roman" panose="02020603050405020304" pitchFamily="18" charset="0"/>
              </a:rPr>
              <a:t> Urban Green </a:t>
            </a:r>
            <a:r>
              <a:rPr lang="cs-CZ" dirty="0" err="1">
                <a:effectLst/>
                <a:latin typeface="Arial" panose="020B0604020202020204" pitchFamily="34" charset="0"/>
                <a:ea typeface="Times New Roman" panose="02020603050405020304" pitchFamily="18" charset="0"/>
              </a:rPr>
              <a:t>Spaces</a:t>
            </a:r>
            <a:r>
              <a:rPr lang="cs-CZ" dirty="0">
                <a:effectLst/>
                <a:latin typeface="Arial" panose="020B0604020202020204" pitchFamily="34" charset="0"/>
                <a:ea typeface="Times New Roman" panose="02020603050405020304" pitchFamily="18" charset="0"/>
              </a:rPr>
              <a:t> and </a:t>
            </a:r>
            <a:r>
              <a:rPr lang="cs-CZ" dirty="0" err="1">
                <a:effectLst/>
                <a:latin typeface="Arial" panose="020B0604020202020204" pitchFamily="34" charset="0"/>
                <a:ea typeface="Times New Roman" panose="02020603050405020304" pitchFamily="18" charset="0"/>
              </a:rPr>
              <a:t>Human</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Health</a:t>
            </a:r>
            <a:r>
              <a:rPr lang="cs-CZ" dirty="0">
                <a:effectLst/>
                <a:latin typeface="Arial" panose="020B0604020202020204" pitchFamily="34" charset="0"/>
                <a:ea typeface="Times New Roman" panose="02020603050405020304" pitchFamily="18" charset="0"/>
              </a:rPr>
              <a:t>: An </a:t>
            </a:r>
            <a:r>
              <a:rPr lang="cs-CZ" dirty="0" err="1">
                <a:effectLst/>
                <a:latin typeface="Arial" panose="020B0604020202020204" pitchFamily="34" charset="0"/>
                <a:ea typeface="Times New Roman" panose="02020603050405020304" pitchFamily="18" charset="0"/>
              </a:rPr>
              <a:t>Exploratory</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Analysis</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of</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Canonical</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Correlation</a:t>
            </a:r>
            <a:r>
              <a:rPr lang="cs-CZ" dirty="0">
                <a:effectLst/>
                <a:latin typeface="Arial" panose="020B0604020202020204" pitchFamily="34" charset="0"/>
                <a:ea typeface="Times New Roman" panose="02020603050405020304" pitchFamily="18" charset="0"/>
              </a:rPr>
              <a:t>. </a:t>
            </a:r>
            <a:r>
              <a:rPr lang="cs-CZ" dirty="0" err="1">
                <a:effectLst/>
                <a:latin typeface="Arial" panose="020B0604020202020204" pitchFamily="34" charset="0"/>
                <a:ea typeface="Times New Roman" panose="02020603050405020304" pitchFamily="18" charset="0"/>
              </a:rPr>
              <a:t>Int</a:t>
            </a:r>
            <a:r>
              <a:rPr lang="cs-CZ" dirty="0">
                <a:effectLst/>
                <a:latin typeface="Arial" panose="020B0604020202020204" pitchFamily="34" charset="0"/>
                <a:ea typeface="Times New Roman" panose="02020603050405020304" pitchFamily="18" charset="0"/>
              </a:rPr>
              <a:t>. J. </a:t>
            </a:r>
            <a:r>
              <a:rPr lang="cs-CZ" dirty="0" err="1">
                <a:effectLst/>
                <a:latin typeface="Arial" panose="020B0604020202020204" pitchFamily="34" charset="0"/>
                <a:ea typeface="Times New Roman" panose="02020603050405020304" pitchFamily="18" charset="0"/>
              </a:rPr>
              <a:t>Environ</a:t>
            </a:r>
            <a:r>
              <a:rPr lang="cs-CZ" dirty="0">
                <a:effectLst/>
                <a:latin typeface="Arial" panose="020B0604020202020204" pitchFamily="34" charset="0"/>
                <a:ea typeface="Times New Roman" panose="02020603050405020304" pitchFamily="18" charset="0"/>
              </a:rPr>
              <a:t>. Res. Public </a:t>
            </a:r>
            <a:r>
              <a:rPr lang="cs-CZ" dirty="0" err="1">
                <a:effectLst/>
                <a:latin typeface="Arial" panose="020B0604020202020204" pitchFamily="34" charset="0"/>
                <a:ea typeface="Times New Roman" panose="02020603050405020304" pitchFamily="18" charset="0"/>
              </a:rPr>
              <a:t>Health</a:t>
            </a:r>
            <a:r>
              <a:rPr lang="cs-CZ" dirty="0">
                <a:effectLst/>
                <a:latin typeface="Arial" panose="020B0604020202020204" pitchFamily="34" charset="0"/>
                <a:ea typeface="Times New Roman" panose="02020603050405020304" pitchFamily="18" charset="0"/>
              </a:rPr>
              <a:t> 2020, 17, 3227. https://doi.org/10.3390/ijerph17093227</a:t>
            </a:r>
          </a:p>
        </p:txBody>
      </p:sp>
      <p:sp>
        <p:nvSpPr>
          <p:cNvPr id="16" name="TextovéPole 15">
            <a:extLst>
              <a:ext uri="{FF2B5EF4-FFF2-40B4-BE49-F238E27FC236}">
                <a16:creationId xmlns:a16="http://schemas.microsoft.com/office/drawing/2014/main" id="{F6E95A07-1AD9-16C1-5D8C-2CC2A09EFC40}"/>
              </a:ext>
            </a:extLst>
          </p:cNvPr>
          <p:cNvSpPr txBox="1"/>
          <p:nvPr/>
        </p:nvSpPr>
        <p:spPr>
          <a:xfrm>
            <a:off x="1143000" y="4893736"/>
            <a:ext cx="3724096" cy="646331"/>
          </a:xfrm>
          <a:prstGeom prst="rect">
            <a:avLst/>
          </a:prstGeom>
          <a:noFill/>
        </p:spPr>
        <p:txBody>
          <a:bodyPr wrap="none" rtlCol="0">
            <a:spAutoFit/>
          </a:bodyPr>
          <a:lstStyle/>
          <a:p>
            <a:r>
              <a:rPr lang="cs-CZ" sz="3600" b="1" dirty="0">
                <a:solidFill>
                  <a:srgbClr val="0A5028"/>
                </a:solidFill>
                <a:latin typeface="Arial" panose="020B0604020202020204" pitchFamily="34" charset="0"/>
                <a:cs typeface="Arial" panose="020B0604020202020204" pitchFamily="34" charset="0"/>
              </a:rPr>
              <a:t>INTRODUCTION</a:t>
            </a:r>
          </a:p>
        </p:txBody>
      </p:sp>
      <p:sp>
        <p:nvSpPr>
          <p:cNvPr id="17" name="TextovéPole 16">
            <a:extLst>
              <a:ext uri="{FF2B5EF4-FFF2-40B4-BE49-F238E27FC236}">
                <a16:creationId xmlns:a16="http://schemas.microsoft.com/office/drawing/2014/main" id="{20950460-0488-6EE5-EDA2-223B9A0C1A88}"/>
              </a:ext>
            </a:extLst>
          </p:cNvPr>
          <p:cNvSpPr txBox="1"/>
          <p:nvPr/>
        </p:nvSpPr>
        <p:spPr>
          <a:xfrm>
            <a:off x="1149460" y="9422576"/>
            <a:ext cx="3852337" cy="646331"/>
          </a:xfrm>
          <a:prstGeom prst="rect">
            <a:avLst/>
          </a:prstGeom>
          <a:noFill/>
        </p:spPr>
        <p:txBody>
          <a:bodyPr wrap="none" rtlCol="0">
            <a:spAutoFit/>
          </a:bodyPr>
          <a:lstStyle/>
          <a:p>
            <a:r>
              <a:rPr lang="cs-CZ" sz="3600" b="1" dirty="0">
                <a:solidFill>
                  <a:srgbClr val="0A5028"/>
                </a:solidFill>
                <a:latin typeface="Arial" panose="020B0604020202020204" pitchFamily="34" charset="0"/>
                <a:cs typeface="Arial" panose="020B0604020202020204" pitchFamily="34" charset="0"/>
              </a:rPr>
              <a:t>METHODOLOGY</a:t>
            </a:r>
          </a:p>
        </p:txBody>
      </p:sp>
      <p:sp>
        <p:nvSpPr>
          <p:cNvPr id="20" name="TextovéPole 19">
            <a:extLst>
              <a:ext uri="{FF2B5EF4-FFF2-40B4-BE49-F238E27FC236}">
                <a16:creationId xmlns:a16="http://schemas.microsoft.com/office/drawing/2014/main" id="{8217D335-3105-5AB6-4E77-489C13FDCE01}"/>
              </a:ext>
            </a:extLst>
          </p:cNvPr>
          <p:cNvSpPr txBox="1"/>
          <p:nvPr/>
        </p:nvSpPr>
        <p:spPr>
          <a:xfrm>
            <a:off x="11156933" y="5673813"/>
            <a:ext cx="9548814" cy="17266265"/>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Some of the sites also fell under economic forests. Respondents mainly emphasized the requirement of the forest sponsor/owner in their approach to management in a given location. The requirements of the owners for the respective managers included communication with the public and adaptation of the site for increased visitor movement. Which is understandable given the sites where respondents manage. Suburban sites or sites with high tourism pressure. They have not received detailed training or preparation for these specifics during their preparation for these positions. Thus, they only gained experience when they took up the position.  However, respondents were inclined to consider the specifics of their job as part of it.</a:t>
            </a:r>
            <a:r>
              <a:rPr lang="cs-CZ"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They see the positives of recreational functions more in the direction of the users of these functions. At the same time, they perceive that in other locations they are also becoming users.  They see the negative aspects primarily in the visitors' lack of knowledge of the basic rules of </a:t>
            </a:r>
            <a:r>
              <a:rPr lang="en-US" sz="2800" dirty="0" err="1">
                <a:latin typeface="Arial" panose="020B0604020202020204" pitchFamily="34" charset="0"/>
                <a:cs typeface="Arial" panose="020B0604020202020204" pitchFamily="34" charset="0"/>
              </a:rPr>
              <a:t>behaviour</a:t>
            </a:r>
            <a:r>
              <a:rPr lang="en-US" sz="2800" dirty="0">
                <a:latin typeface="Arial" panose="020B0604020202020204" pitchFamily="34" charset="0"/>
                <a:cs typeface="Arial" panose="020B0604020202020204" pitchFamily="34" charset="0"/>
              </a:rPr>
              <a:t> in the forest. The most frequently mentioned was the pollution of the sites. Even with the placement of litter bins in abundance, it did not prevent high pollution of entire sites. Limited hunting was also mentioned, including increased game mortality. From their perspective, mortality occurs because of collisions with free-ranging dogs. The increasing aggressiveness of visitors, especially cyclists, was also mentioned. Another frequently mentioned aspect of high visitor numbers related to the reduction of logging activities, and in some cases, the adaptation of management. It was mentioned, for example, that the public often comments negatively on </a:t>
            </a:r>
            <a:r>
              <a:rPr lang="en-US" sz="2800" dirty="0" err="1">
                <a:latin typeface="Arial" panose="020B0604020202020204" pitchFamily="34" charset="0"/>
                <a:cs typeface="Arial" panose="020B0604020202020204" pitchFamily="34" charset="0"/>
              </a:rPr>
              <a:t>holosuits</a:t>
            </a:r>
            <a:r>
              <a:rPr lang="en-US" sz="2800" dirty="0">
                <a:latin typeface="Arial" panose="020B0604020202020204" pitchFamily="34" charset="0"/>
                <a:cs typeface="Arial" panose="020B0604020202020204" pitchFamily="34" charset="0"/>
              </a:rPr>
              <a:t>. Therefore, to avoid negative comments, they are adapting harvesting to smaller areas and also timing it to when the site is less busy with visitors. They see hope in mitigating negative impacts through education of the general lay public. Support from forest owners has been wide ranging. From the owner having only requirements and the managers having to fund everything out of their own resources, to partial funding, to full support for projects related to recreational use.</a:t>
            </a:r>
          </a:p>
          <a:p>
            <a:pPr algn="just"/>
            <a:endParaRPr lang="cs-CZ" sz="2400" dirty="0">
              <a:latin typeface="Arial" panose="020B0604020202020204" pitchFamily="34" charset="0"/>
              <a:cs typeface="Arial" panose="020B0604020202020204" pitchFamily="34" charset="0"/>
            </a:endParaRPr>
          </a:p>
        </p:txBody>
      </p:sp>
      <p:sp>
        <p:nvSpPr>
          <p:cNvPr id="21" name="TextovéPole 20">
            <a:extLst>
              <a:ext uri="{FF2B5EF4-FFF2-40B4-BE49-F238E27FC236}">
                <a16:creationId xmlns:a16="http://schemas.microsoft.com/office/drawing/2014/main" id="{ED96C36E-9A89-AB30-3343-3E54F5784181}"/>
              </a:ext>
            </a:extLst>
          </p:cNvPr>
          <p:cNvSpPr txBox="1"/>
          <p:nvPr/>
        </p:nvSpPr>
        <p:spPr>
          <a:xfrm>
            <a:off x="1127066" y="17008193"/>
            <a:ext cx="3086101" cy="646331"/>
          </a:xfrm>
          <a:prstGeom prst="rect">
            <a:avLst/>
          </a:prstGeom>
          <a:noFill/>
        </p:spPr>
        <p:txBody>
          <a:bodyPr wrap="square" rtlCol="0">
            <a:spAutoFit/>
          </a:bodyPr>
          <a:lstStyle/>
          <a:p>
            <a:r>
              <a:rPr lang="cs-CZ" sz="3600" b="1" dirty="0">
                <a:solidFill>
                  <a:srgbClr val="0A5028"/>
                </a:solidFill>
                <a:latin typeface="Arial" panose="020B0604020202020204" pitchFamily="34" charset="0"/>
                <a:cs typeface="Arial" panose="020B0604020202020204" pitchFamily="34" charset="0"/>
              </a:rPr>
              <a:t>RESULTS</a:t>
            </a:r>
          </a:p>
        </p:txBody>
      </p:sp>
      <p:cxnSp>
        <p:nvCxnSpPr>
          <p:cNvPr id="36" name="Přímá spojnice 35">
            <a:extLst>
              <a:ext uri="{FF2B5EF4-FFF2-40B4-BE49-F238E27FC236}">
                <a16:creationId xmlns:a16="http://schemas.microsoft.com/office/drawing/2014/main" id="{6530F31C-1BA8-6FD8-ECDD-CB39F9B272F8}"/>
              </a:ext>
            </a:extLst>
          </p:cNvPr>
          <p:cNvCxnSpPr/>
          <p:nvPr/>
        </p:nvCxnSpPr>
        <p:spPr>
          <a:xfrm>
            <a:off x="1185122" y="24210485"/>
            <a:ext cx="19481024" cy="0"/>
          </a:xfrm>
          <a:prstGeom prst="line">
            <a:avLst/>
          </a:prstGeom>
          <a:ln>
            <a:solidFill>
              <a:srgbClr val="0A5028"/>
            </a:solidFill>
          </a:ln>
        </p:spPr>
        <p:style>
          <a:lnRef idx="1">
            <a:schemeClr val="accent1"/>
          </a:lnRef>
          <a:fillRef idx="0">
            <a:schemeClr val="accent1"/>
          </a:fillRef>
          <a:effectRef idx="0">
            <a:schemeClr val="accent1"/>
          </a:effectRef>
          <a:fontRef idx="minor">
            <a:schemeClr val="tx1"/>
          </a:fontRef>
        </p:style>
      </p:cxnSp>
      <p:sp>
        <p:nvSpPr>
          <p:cNvPr id="41" name="TextovéPole 40">
            <a:extLst>
              <a:ext uri="{FF2B5EF4-FFF2-40B4-BE49-F238E27FC236}">
                <a16:creationId xmlns:a16="http://schemas.microsoft.com/office/drawing/2014/main" id="{F862D27D-120B-1DAE-D27E-A89E43AB7A16}"/>
              </a:ext>
            </a:extLst>
          </p:cNvPr>
          <p:cNvSpPr txBox="1"/>
          <p:nvPr/>
        </p:nvSpPr>
        <p:spPr>
          <a:xfrm>
            <a:off x="1134946" y="23390560"/>
            <a:ext cx="19481023" cy="383823"/>
          </a:xfrm>
          <a:prstGeom prst="rect">
            <a:avLst/>
          </a:prstGeom>
          <a:noFill/>
        </p:spPr>
        <p:txBody>
          <a:bodyPr wrap="square" rtlCol="0">
            <a:spAutoFit/>
          </a:bodyPr>
          <a:lstStyle/>
          <a:p>
            <a:pPr algn="just">
              <a:lnSpc>
                <a:spcPct val="115000"/>
              </a:lnSpc>
              <a:spcAft>
                <a:spcPts val="1000"/>
              </a:spcAft>
            </a:pPr>
            <a:r>
              <a:rPr lang="en-US" dirty="0">
                <a:latin typeface="Arial" panose="020B0604020202020204" pitchFamily="34" charset="0"/>
                <a:cs typeface="Arial" panose="020B0604020202020204" pitchFamily="34" charset="0"/>
              </a:rPr>
              <a:t>I would like to thank my respondents and doc. Ing. </a:t>
            </a:r>
            <a:r>
              <a:rPr lang="en-US" dirty="0" err="1">
                <a:latin typeface="Arial" panose="020B0604020202020204" pitchFamily="34" charset="0"/>
                <a:cs typeface="Arial" panose="020B0604020202020204" pitchFamily="34" charset="0"/>
              </a:rPr>
              <a:t>Jitka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Fialová</a:t>
            </a:r>
            <a:r>
              <a:rPr lang="en-US" dirty="0">
                <a:latin typeface="Arial" panose="020B0604020202020204" pitchFamily="34" charset="0"/>
                <a:cs typeface="Arial" panose="020B0604020202020204" pitchFamily="34" charset="0"/>
              </a:rPr>
              <a:t>, Ph.D. for her support. This research was supported by the Specific University Research Fund of Mendel University in Brno.</a:t>
            </a:r>
            <a:endParaRPr lang="cs-CZ" dirty="0">
              <a:latin typeface="Arial" panose="020B0604020202020204" pitchFamily="34" charset="0"/>
              <a:cs typeface="Arial" panose="020B0604020202020204" pitchFamily="34" charset="0"/>
            </a:endParaRPr>
          </a:p>
        </p:txBody>
      </p:sp>
      <p:sp>
        <p:nvSpPr>
          <p:cNvPr id="42" name="TextovéPole 41">
            <a:extLst>
              <a:ext uri="{FF2B5EF4-FFF2-40B4-BE49-F238E27FC236}">
                <a16:creationId xmlns:a16="http://schemas.microsoft.com/office/drawing/2014/main" id="{C63778E1-5ACF-1B5D-98E3-472E02B40171}"/>
              </a:ext>
            </a:extLst>
          </p:cNvPr>
          <p:cNvSpPr txBox="1"/>
          <p:nvPr/>
        </p:nvSpPr>
        <p:spPr>
          <a:xfrm>
            <a:off x="1134946" y="22935183"/>
            <a:ext cx="3536546" cy="461665"/>
          </a:xfrm>
          <a:prstGeom prst="rect">
            <a:avLst/>
          </a:prstGeom>
          <a:noFill/>
        </p:spPr>
        <p:txBody>
          <a:bodyPr wrap="none" rtlCol="0">
            <a:spAutoFit/>
          </a:bodyPr>
          <a:lstStyle/>
          <a:p>
            <a:r>
              <a:rPr lang="cs-CZ" sz="2400" b="1" dirty="0">
                <a:solidFill>
                  <a:srgbClr val="0A5028"/>
                </a:solidFill>
                <a:latin typeface="Arial" panose="020B0604020202020204" pitchFamily="34" charset="0"/>
                <a:cs typeface="Arial" panose="020B0604020202020204" pitchFamily="34" charset="0"/>
              </a:rPr>
              <a:t>ACKNOWLEDGEMENT</a:t>
            </a:r>
            <a:endParaRPr lang="cs-CZ" sz="2000" b="1" dirty="0">
              <a:solidFill>
                <a:srgbClr val="0A5028"/>
              </a:solidFill>
              <a:latin typeface="Arial" panose="020B0604020202020204" pitchFamily="34" charset="0"/>
              <a:cs typeface="Arial" panose="020B0604020202020204" pitchFamily="34" charset="0"/>
            </a:endParaRPr>
          </a:p>
        </p:txBody>
      </p:sp>
      <p:sp>
        <p:nvSpPr>
          <p:cNvPr id="23" name="TextovéPole 22">
            <a:extLst>
              <a:ext uri="{FF2B5EF4-FFF2-40B4-BE49-F238E27FC236}">
                <a16:creationId xmlns:a16="http://schemas.microsoft.com/office/drawing/2014/main" id="{2B643067-1FCA-D231-193C-C74B752EF58D}"/>
              </a:ext>
            </a:extLst>
          </p:cNvPr>
          <p:cNvSpPr txBox="1"/>
          <p:nvPr/>
        </p:nvSpPr>
        <p:spPr>
          <a:xfrm>
            <a:off x="1145521" y="10264323"/>
            <a:ext cx="9546290" cy="6555641"/>
          </a:xfrm>
          <a:prstGeom prst="rect">
            <a:avLst/>
          </a:prstGeom>
          <a:noFill/>
        </p:spPr>
        <p:txBody>
          <a:bodyPr wrap="square" rtlCol="0">
            <a:spAutoFit/>
          </a:bodyPr>
          <a:lstStyle/>
          <a:p>
            <a:pPr algn="just"/>
            <a:r>
              <a:rPr lang="en-US" sz="2800" dirty="0">
                <a:effectLst/>
                <a:latin typeface="Arial" panose="020B0604020202020204" pitchFamily="34" charset="0"/>
                <a:ea typeface="Times New Roman" panose="02020603050405020304" pitchFamily="18" charset="0"/>
                <a:cs typeface="Times New Roman" panose="02020603050405020304" pitchFamily="18" charset="0"/>
              </a:rPr>
              <a:t>Based on semi-structured interviews, interviews with 15 respondents were recorded. Respondents were selected from key locations. The key sites were urban forests and forests adjacent to urban areas. The interviews were transcribed verbatim and the data anonymized. Subsequent analysis was carried out in </a:t>
            </a:r>
            <a:r>
              <a:rPr lang="en-US" sz="2800" dirty="0" err="1">
                <a:effectLst/>
                <a:latin typeface="Arial" panose="020B0604020202020204" pitchFamily="34" charset="0"/>
                <a:ea typeface="Times New Roman" panose="02020603050405020304" pitchFamily="18" charset="0"/>
                <a:cs typeface="Times New Roman" panose="02020603050405020304" pitchFamily="18" charset="0"/>
              </a:rPr>
              <a:t>ATLAS.ti</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I used the thematic analysis method to process the data. Which is a flexible method that is not dependent on particular epistemological or theoretical approaches (Maguire et al. 2017).</a:t>
            </a:r>
          </a:p>
          <a:p>
            <a:pPr algn="just"/>
            <a:r>
              <a:rPr lang="en-US" sz="2800" dirty="0">
                <a:effectLst/>
                <a:latin typeface="Arial" panose="020B0604020202020204" pitchFamily="34" charset="0"/>
                <a:ea typeface="Times New Roman" panose="02020603050405020304" pitchFamily="18" charset="0"/>
                <a:cs typeface="Times New Roman" panose="02020603050405020304" pitchFamily="18" charset="0"/>
              </a:rPr>
              <a:t>Thematic analysis is based on the data it identifies and then describes. The key is the researcher who determines how the data will be </a:t>
            </a:r>
            <a:r>
              <a:rPr lang="en-US" sz="2800" dirty="0" err="1">
                <a:effectLst/>
                <a:latin typeface="Arial" panose="020B0604020202020204" pitchFamily="34" charset="0"/>
                <a:ea typeface="Times New Roman" panose="02020603050405020304" pitchFamily="18" charset="0"/>
                <a:cs typeface="Times New Roman" panose="02020603050405020304" pitchFamily="18" charset="0"/>
              </a:rPr>
              <a:t>analysed</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To potentially avoid the risks associated with the thematic analysis method, I used the recommended six-step process (Braun et al. 2006). </a:t>
            </a:r>
          </a:p>
        </p:txBody>
      </p:sp>
      <p:sp>
        <p:nvSpPr>
          <p:cNvPr id="24" name="TextovéPole 23">
            <a:extLst>
              <a:ext uri="{FF2B5EF4-FFF2-40B4-BE49-F238E27FC236}">
                <a16:creationId xmlns:a16="http://schemas.microsoft.com/office/drawing/2014/main" id="{3954A6A2-904A-9B25-77C7-6C6EF4A99CE3}"/>
              </a:ext>
            </a:extLst>
          </p:cNvPr>
          <p:cNvSpPr txBox="1"/>
          <p:nvPr/>
        </p:nvSpPr>
        <p:spPr>
          <a:xfrm>
            <a:off x="1127066" y="17705298"/>
            <a:ext cx="9546290" cy="4638129"/>
          </a:xfrm>
          <a:prstGeom prst="rect">
            <a:avLst/>
          </a:prstGeom>
          <a:noFill/>
        </p:spPr>
        <p:txBody>
          <a:bodyPr wrap="square" rtlCol="0">
            <a:spAutoFit/>
          </a:bodyPr>
          <a:lstStyle/>
          <a:p>
            <a:pPr algn="just">
              <a:lnSpc>
                <a:spcPct val="115000"/>
              </a:lnSpc>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Recreational use of suburban woodland sites has been shown to have a large number of health, social and economic benefits for people. (Brown et al., 2013);(Yeh, C.-T. et al, 2020);(Wei-Lun Tsai et al., 2019). Recreational use of suburban forests is classified as a non-productive forest function. (</a:t>
            </a:r>
            <a:r>
              <a:rPr lang="en-US" sz="2800" dirty="0" err="1">
                <a:effectLst/>
                <a:latin typeface="Arial" panose="020B0604020202020204" pitchFamily="34" charset="0"/>
                <a:ea typeface="Times New Roman" panose="02020603050405020304" pitchFamily="18" charset="0"/>
                <a:cs typeface="Times New Roman" panose="02020603050405020304" pitchFamily="18" charset="0"/>
              </a:rPr>
              <a:t>Vyskot</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2003)</a:t>
            </a:r>
          </a:p>
          <a:p>
            <a:pPr algn="just">
              <a:lnSpc>
                <a:spcPct val="115000"/>
              </a:lnSpc>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Tourist-used forests managed by the respondents were not always classified as special purpose forests. Some of the sites also fell under economic forests</a:t>
            </a:r>
            <a:r>
              <a:rPr lang="cs-CZ" sz="28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5" name="Přímá spojnice 34">
            <a:extLst>
              <a:ext uri="{FF2B5EF4-FFF2-40B4-BE49-F238E27FC236}">
                <a16:creationId xmlns:a16="http://schemas.microsoft.com/office/drawing/2014/main" id="{2CA9BAE2-9E16-D594-B750-C11901352182}"/>
              </a:ext>
            </a:extLst>
          </p:cNvPr>
          <p:cNvCxnSpPr/>
          <p:nvPr/>
        </p:nvCxnSpPr>
        <p:spPr>
          <a:xfrm>
            <a:off x="1185122" y="22798803"/>
            <a:ext cx="19481024" cy="0"/>
          </a:xfrm>
          <a:prstGeom prst="line">
            <a:avLst/>
          </a:prstGeom>
          <a:ln>
            <a:solidFill>
              <a:srgbClr val="0A50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201649"/>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TotalTime>
  <Words>1056</Words>
  <Application>Microsoft Office PowerPoint</Application>
  <PresentationFormat>Vlastní</PresentationFormat>
  <Paragraphs>23</Paragraphs>
  <Slides>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vt:i4>
      </vt:variant>
    </vt:vector>
  </HeadingPairs>
  <TitlesOfParts>
    <vt:vector size="6" baseType="lpstr">
      <vt:lpstr>Arial</vt:lpstr>
      <vt:lpstr>Calibri</vt:lpstr>
      <vt:lpstr>Calibri Light</vt:lpstr>
      <vt:lpstr>Times New Roman</vt:lpstr>
      <vt:lpstr>Motiv Office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Jakub Špoula</dc:creator>
  <cp:lastModifiedBy>Ondřej Hemr</cp:lastModifiedBy>
  <cp:revision>44</cp:revision>
  <dcterms:created xsi:type="dcterms:W3CDTF">2022-11-05T07:35:27Z</dcterms:created>
  <dcterms:modified xsi:type="dcterms:W3CDTF">2023-11-16T16:24:13Z</dcterms:modified>
</cp:coreProperties>
</file>